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58" r:id="rId5"/>
    <p:sldId id="261" r:id="rId6"/>
    <p:sldId id="283" r:id="rId7"/>
    <p:sldId id="268" r:id="rId8"/>
    <p:sldId id="282" r:id="rId9"/>
    <p:sldId id="270" r:id="rId10"/>
    <p:sldId id="265" r:id="rId11"/>
    <p:sldId id="271" r:id="rId12"/>
    <p:sldId id="272" r:id="rId13"/>
    <p:sldId id="273" r:id="rId14"/>
    <p:sldId id="274" r:id="rId15"/>
    <p:sldId id="280" r:id="rId16"/>
    <p:sldId id="281" r:id="rId17"/>
    <p:sldId id="276" r:id="rId18"/>
    <p:sldId id="277" r:id="rId19"/>
    <p:sldId id="278" r:id="rId20"/>
    <p:sldId id="279" r:id="rId21"/>
    <p:sldId id="260" r:id="rId22"/>
    <p:sldId id="263" r:id="rId23"/>
    <p:sldId id="284" r:id="rId24"/>
    <p:sldId id="259" r:id="rId2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52A277-A76C-96D0-F0E6-92E529012B7C}"/>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90BF85CF-C54D-D355-A131-595B62DC1B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56482ABA-66C0-5057-D44B-90105C2CCC39}"/>
              </a:ext>
            </a:extLst>
          </p:cNvPr>
          <p:cNvSpPr>
            <a:spLocks noGrp="1"/>
          </p:cNvSpPr>
          <p:nvPr>
            <p:ph type="dt" sz="half" idx="10"/>
          </p:nvPr>
        </p:nvSpPr>
        <p:spPr/>
        <p:txBody>
          <a:bodyPr/>
          <a:lstStyle/>
          <a:p>
            <a:fld id="{887A31EB-3E70-42F9-AC92-51D2E9295F93}" type="datetimeFigureOut">
              <a:rPr lang="nl-NL" smtClean="0"/>
              <a:t>28-6-2022</a:t>
            </a:fld>
            <a:endParaRPr lang="nl-NL"/>
          </a:p>
        </p:txBody>
      </p:sp>
      <p:sp>
        <p:nvSpPr>
          <p:cNvPr id="5" name="Tijdelijke aanduiding voor voettekst 4">
            <a:extLst>
              <a:ext uri="{FF2B5EF4-FFF2-40B4-BE49-F238E27FC236}">
                <a16:creationId xmlns:a16="http://schemas.microsoft.com/office/drawing/2014/main" id="{D78D12BE-5E61-B4E7-B85B-E44C1DDB894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3C23AF0-B97B-5ABC-8429-399E03A9C415}"/>
              </a:ext>
            </a:extLst>
          </p:cNvPr>
          <p:cNvSpPr>
            <a:spLocks noGrp="1"/>
          </p:cNvSpPr>
          <p:nvPr>
            <p:ph type="sldNum" sz="quarter" idx="12"/>
          </p:nvPr>
        </p:nvSpPr>
        <p:spPr/>
        <p:txBody>
          <a:bodyPr/>
          <a:lstStyle/>
          <a:p>
            <a:fld id="{67C15497-D92B-419E-97B4-73DE36A8F2C9}" type="slidenum">
              <a:rPr lang="nl-NL" smtClean="0"/>
              <a:t>‹nr.›</a:t>
            </a:fld>
            <a:endParaRPr lang="nl-NL"/>
          </a:p>
        </p:txBody>
      </p:sp>
    </p:spTree>
    <p:extLst>
      <p:ext uri="{BB962C8B-B14F-4D97-AF65-F5344CB8AC3E}">
        <p14:creationId xmlns:p14="http://schemas.microsoft.com/office/powerpoint/2010/main" val="2532395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08B43E-EC0F-4E5C-6877-A82CC688B268}"/>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99B79F3E-8E78-3D56-9D5E-5E6DD61AB48A}"/>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825A2E4-0119-63FE-A770-C582D376A4EE}"/>
              </a:ext>
            </a:extLst>
          </p:cNvPr>
          <p:cNvSpPr>
            <a:spLocks noGrp="1"/>
          </p:cNvSpPr>
          <p:nvPr>
            <p:ph type="dt" sz="half" idx="10"/>
          </p:nvPr>
        </p:nvSpPr>
        <p:spPr/>
        <p:txBody>
          <a:bodyPr/>
          <a:lstStyle/>
          <a:p>
            <a:fld id="{887A31EB-3E70-42F9-AC92-51D2E9295F93}" type="datetimeFigureOut">
              <a:rPr lang="nl-NL" smtClean="0"/>
              <a:t>28-6-2022</a:t>
            </a:fld>
            <a:endParaRPr lang="nl-NL"/>
          </a:p>
        </p:txBody>
      </p:sp>
      <p:sp>
        <p:nvSpPr>
          <p:cNvPr id="5" name="Tijdelijke aanduiding voor voettekst 4">
            <a:extLst>
              <a:ext uri="{FF2B5EF4-FFF2-40B4-BE49-F238E27FC236}">
                <a16:creationId xmlns:a16="http://schemas.microsoft.com/office/drawing/2014/main" id="{E7FDC916-2D08-C135-E02F-03E0D7456CC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01E1C7D-E1E0-C22B-A07E-838119F1E9CB}"/>
              </a:ext>
            </a:extLst>
          </p:cNvPr>
          <p:cNvSpPr>
            <a:spLocks noGrp="1"/>
          </p:cNvSpPr>
          <p:nvPr>
            <p:ph type="sldNum" sz="quarter" idx="12"/>
          </p:nvPr>
        </p:nvSpPr>
        <p:spPr/>
        <p:txBody>
          <a:bodyPr/>
          <a:lstStyle/>
          <a:p>
            <a:fld id="{67C15497-D92B-419E-97B4-73DE36A8F2C9}" type="slidenum">
              <a:rPr lang="nl-NL" smtClean="0"/>
              <a:t>‹nr.›</a:t>
            </a:fld>
            <a:endParaRPr lang="nl-NL"/>
          </a:p>
        </p:txBody>
      </p:sp>
    </p:spTree>
    <p:extLst>
      <p:ext uri="{BB962C8B-B14F-4D97-AF65-F5344CB8AC3E}">
        <p14:creationId xmlns:p14="http://schemas.microsoft.com/office/powerpoint/2010/main" val="3377875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7C818295-1784-1C5E-4024-6250C12673DC}"/>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01282C80-C730-1F60-A66C-B8E3F27E7F9F}"/>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9DAE3EF-6E7E-C9C3-FB35-997167144E3B}"/>
              </a:ext>
            </a:extLst>
          </p:cNvPr>
          <p:cNvSpPr>
            <a:spLocks noGrp="1"/>
          </p:cNvSpPr>
          <p:nvPr>
            <p:ph type="dt" sz="half" idx="10"/>
          </p:nvPr>
        </p:nvSpPr>
        <p:spPr/>
        <p:txBody>
          <a:bodyPr/>
          <a:lstStyle/>
          <a:p>
            <a:fld id="{887A31EB-3E70-42F9-AC92-51D2E9295F93}" type="datetimeFigureOut">
              <a:rPr lang="nl-NL" smtClean="0"/>
              <a:t>28-6-2022</a:t>
            </a:fld>
            <a:endParaRPr lang="nl-NL"/>
          </a:p>
        </p:txBody>
      </p:sp>
      <p:sp>
        <p:nvSpPr>
          <p:cNvPr id="5" name="Tijdelijke aanduiding voor voettekst 4">
            <a:extLst>
              <a:ext uri="{FF2B5EF4-FFF2-40B4-BE49-F238E27FC236}">
                <a16:creationId xmlns:a16="http://schemas.microsoft.com/office/drawing/2014/main" id="{5A798B7A-FF17-DEAE-F280-66655460FDB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D5002AB-CED0-1CA5-88AD-5995AACBABC9}"/>
              </a:ext>
            </a:extLst>
          </p:cNvPr>
          <p:cNvSpPr>
            <a:spLocks noGrp="1"/>
          </p:cNvSpPr>
          <p:nvPr>
            <p:ph type="sldNum" sz="quarter" idx="12"/>
          </p:nvPr>
        </p:nvSpPr>
        <p:spPr/>
        <p:txBody>
          <a:bodyPr/>
          <a:lstStyle/>
          <a:p>
            <a:fld id="{67C15497-D92B-419E-97B4-73DE36A8F2C9}" type="slidenum">
              <a:rPr lang="nl-NL" smtClean="0"/>
              <a:t>‹nr.›</a:t>
            </a:fld>
            <a:endParaRPr lang="nl-NL"/>
          </a:p>
        </p:txBody>
      </p:sp>
    </p:spTree>
    <p:extLst>
      <p:ext uri="{BB962C8B-B14F-4D97-AF65-F5344CB8AC3E}">
        <p14:creationId xmlns:p14="http://schemas.microsoft.com/office/powerpoint/2010/main" val="1409787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9454ED-2E65-09C9-E681-524BB29CDEAA}"/>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0DA450A-0C95-DCF7-8EBF-F30F79BE0570}"/>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FFB1B16-2E9A-B78D-6ECF-5654DEE8F75C}"/>
              </a:ext>
            </a:extLst>
          </p:cNvPr>
          <p:cNvSpPr>
            <a:spLocks noGrp="1"/>
          </p:cNvSpPr>
          <p:nvPr>
            <p:ph type="dt" sz="half" idx="10"/>
          </p:nvPr>
        </p:nvSpPr>
        <p:spPr/>
        <p:txBody>
          <a:bodyPr/>
          <a:lstStyle/>
          <a:p>
            <a:fld id="{887A31EB-3E70-42F9-AC92-51D2E9295F93}" type="datetimeFigureOut">
              <a:rPr lang="nl-NL" smtClean="0"/>
              <a:t>28-6-2022</a:t>
            </a:fld>
            <a:endParaRPr lang="nl-NL"/>
          </a:p>
        </p:txBody>
      </p:sp>
      <p:sp>
        <p:nvSpPr>
          <p:cNvPr id="5" name="Tijdelijke aanduiding voor voettekst 4">
            <a:extLst>
              <a:ext uri="{FF2B5EF4-FFF2-40B4-BE49-F238E27FC236}">
                <a16:creationId xmlns:a16="http://schemas.microsoft.com/office/drawing/2014/main" id="{8FD956CD-C902-5493-1C03-4CB97F5EBE6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DE46AB2-1A1E-F8C7-4631-94C2379F6EEB}"/>
              </a:ext>
            </a:extLst>
          </p:cNvPr>
          <p:cNvSpPr>
            <a:spLocks noGrp="1"/>
          </p:cNvSpPr>
          <p:nvPr>
            <p:ph type="sldNum" sz="quarter" idx="12"/>
          </p:nvPr>
        </p:nvSpPr>
        <p:spPr/>
        <p:txBody>
          <a:bodyPr/>
          <a:lstStyle/>
          <a:p>
            <a:fld id="{67C15497-D92B-419E-97B4-73DE36A8F2C9}" type="slidenum">
              <a:rPr lang="nl-NL" smtClean="0"/>
              <a:t>‹nr.›</a:t>
            </a:fld>
            <a:endParaRPr lang="nl-NL"/>
          </a:p>
        </p:txBody>
      </p:sp>
    </p:spTree>
    <p:extLst>
      <p:ext uri="{BB962C8B-B14F-4D97-AF65-F5344CB8AC3E}">
        <p14:creationId xmlns:p14="http://schemas.microsoft.com/office/powerpoint/2010/main" val="2728205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30F213-EE33-E42F-C457-786C4A3287BE}"/>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3577C153-15E5-66AB-6967-70AE79F77C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90B28B7D-C487-01F7-796C-9401A623169A}"/>
              </a:ext>
            </a:extLst>
          </p:cNvPr>
          <p:cNvSpPr>
            <a:spLocks noGrp="1"/>
          </p:cNvSpPr>
          <p:nvPr>
            <p:ph type="dt" sz="half" idx="10"/>
          </p:nvPr>
        </p:nvSpPr>
        <p:spPr/>
        <p:txBody>
          <a:bodyPr/>
          <a:lstStyle/>
          <a:p>
            <a:fld id="{887A31EB-3E70-42F9-AC92-51D2E9295F93}" type="datetimeFigureOut">
              <a:rPr lang="nl-NL" smtClean="0"/>
              <a:t>28-6-2022</a:t>
            </a:fld>
            <a:endParaRPr lang="nl-NL"/>
          </a:p>
        </p:txBody>
      </p:sp>
      <p:sp>
        <p:nvSpPr>
          <p:cNvPr id="5" name="Tijdelijke aanduiding voor voettekst 4">
            <a:extLst>
              <a:ext uri="{FF2B5EF4-FFF2-40B4-BE49-F238E27FC236}">
                <a16:creationId xmlns:a16="http://schemas.microsoft.com/office/drawing/2014/main" id="{ACAD0F01-8D15-3B15-1400-41B3072BA53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A1EC18B-5AB3-BD55-5655-D4E854C13CDF}"/>
              </a:ext>
            </a:extLst>
          </p:cNvPr>
          <p:cNvSpPr>
            <a:spLocks noGrp="1"/>
          </p:cNvSpPr>
          <p:nvPr>
            <p:ph type="sldNum" sz="quarter" idx="12"/>
          </p:nvPr>
        </p:nvSpPr>
        <p:spPr/>
        <p:txBody>
          <a:bodyPr/>
          <a:lstStyle/>
          <a:p>
            <a:fld id="{67C15497-D92B-419E-97B4-73DE36A8F2C9}" type="slidenum">
              <a:rPr lang="nl-NL" smtClean="0"/>
              <a:t>‹nr.›</a:t>
            </a:fld>
            <a:endParaRPr lang="nl-NL"/>
          </a:p>
        </p:txBody>
      </p:sp>
    </p:spTree>
    <p:extLst>
      <p:ext uri="{BB962C8B-B14F-4D97-AF65-F5344CB8AC3E}">
        <p14:creationId xmlns:p14="http://schemas.microsoft.com/office/powerpoint/2010/main" val="3413492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E7106D-E22D-E81F-7EC8-7F34A278C7C7}"/>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179593D-BC16-A8FB-1EDF-555F4A01B768}"/>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124BDF0C-77FF-9182-B514-15460F87CB17}"/>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C84000C0-D2C9-8E42-47A4-5FB73625696B}"/>
              </a:ext>
            </a:extLst>
          </p:cNvPr>
          <p:cNvSpPr>
            <a:spLocks noGrp="1"/>
          </p:cNvSpPr>
          <p:nvPr>
            <p:ph type="dt" sz="half" idx="10"/>
          </p:nvPr>
        </p:nvSpPr>
        <p:spPr/>
        <p:txBody>
          <a:bodyPr/>
          <a:lstStyle/>
          <a:p>
            <a:fld id="{887A31EB-3E70-42F9-AC92-51D2E9295F93}" type="datetimeFigureOut">
              <a:rPr lang="nl-NL" smtClean="0"/>
              <a:t>28-6-2022</a:t>
            </a:fld>
            <a:endParaRPr lang="nl-NL"/>
          </a:p>
        </p:txBody>
      </p:sp>
      <p:sp>
        <p:nvSpPr>
          <p:cNvPr id="6" name="Tijdelijke aanduiding voor voettekst 5">
            <a:extLst>
              <a:ext uri="{FF2B5EF4-FFF2-40B4-BE49-F238E27FC236}">
                <a16:creationId xmlns:a16="http://schemas.microsoft.com/office/drawing/2014/main" id="{C1EC4AEE-7AD3-1A40-49CE-0871EEC7A29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C999BD4-B925-38BC-83CC-186A5788BF1B}"/>
              </a:ext>
            </a:extLst>
          </p:cNvPr>
          <p:cNvSpPr>
            <a:spLocks noGrp="1"/>
          </p:cNvSpPr>
          <p:nvPr>
            <p:ph type="sldNum" sz="quarter" idx="12"/>
          </p:nvPr>
        </p:nvSpPr>
        <p:spPr/>
        <p:txBody>
          <a:bodyPr/>
          <a:lstStyle/>
          <a:p>
            <a:fld id="{67C15497-D92B-419E-97B4-73DE36A8F2C9}" type="slidenum">
              <a:rPr lang="nl-NL" smtClean="0"/>
              <a:t>‹nr.›</a:t>
            </a:fld>
            <a:endParaRPr lang="nl-NL"/>
          </a:p>
        </p:txBody>
      </p:sp>
    </p:spTree>
    <p:extLst>
      <p:ext uri="{BB962C8B-B14F-4D97-AF65-F5344CB8AC3E}">
        <p14:creationId xmlns:p14="http://schemas.microsoft.com/office/powerpoint/2010/main" val="2522555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24170C-184A-D04A-F979-31B6C6F56035}"/>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E961D034-4D5C-F9CC-1825-E87DDEA9D3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47ECE109-187B-795D-659B-7BB9E52FFFE4}"/>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5AA50EE2-3593-BE57-31F4-6127345420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BADF765F-4A14-17F5-38DB-7A435EC5C0D9}"/>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81678DD4-250B-5F4B-036C-B763744019EF}"/>
              </a:ext>
            </a:extLst>
          </p:cNvPr>
          <p:cNvSpPr>
            <a:spLocks noGrp="1"/>
          </p:cNvSpPr>
          <p:nvPr>
            <p:ph type="dt" sz="half" idx="10"/>
          </p:nvPr>
        </p:nvSpPr>
        <p:spPr/>
        <p:txBody>
          <a:bodyPr/>
          <a:lstStyle/>
          <a:p>
            <a:fld id="{887A31EB-3E70-42F9-AC92-51D2E9295F93}" type="datetimeFigureOut">
              <a:rPr lang="nl-NL" smtClean="0"/>
              <a:t>28-6-2022</a:t>
            </a:fld>
            <a:endParaRPr lang="nl-NL"/>
          </a:p>
        </p:txBody>
      </p:sp>
      <p:sp>
        <p:nvSpPr>
          <p:cNvPr id="8" name="Tijdelijke aanduiding voor voettekst 7">
            <a:extLst>
              <a:ext uri="{FF2B5EF4-FFF2-40B4-BE49-F238E27FC236}">
                <a16:creationId xmlns:a16="http://schemas.microsoft.com/office/drawing/2014/main" id="{62AF5D6C-AD6A-1AF2-BBC0-7101A02ABDFC}"/>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4D1AE794-2826-552B-6F15-FA4FA7022580}"/>
              </a:ext>
            </a:extLst>
          </p:cNvPr>
          <p:cNvSpPr>
            <a:spLocks noGrp="1"/>
          </p:cNvSpPr>
          <p:nvPr>
            <p:ph type="sldNum" sz="quarter" idx="12"/>
          </p:nvPr>
        </p:nvSpPr>
        <p:spPr/>
        <p:txBody>
          <a:bodyPr/>
          <a:lstStyle/>
          <a:p>
            <a:fld id="{67C15497-D92B-419E-97B4-73DE36A8F2C9}" type="slidenum">
              <a:rPr lang="nl-NL" smtClean="0"/>
              <a:t>‹nr.›</a:t>
            </a:fld>
            <a:endParaRPr lang="nl-NL"/>
          </a:p>
        </p:txBody>
      </p:sp>
    </p:spTree>
    <p:extLst>
      <p:ext uri="{BB962C8B-B14F-4D97-AF65-F5344CB8AC3E}">
        <p14:creationId xmlns:p14="http://schemas.microsoft.com/office/powerpoint/2010/main" val="4028898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A22ECE-B2F3-ADE2-CF79-15A32F02541D}"/>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EB7B3B27-2F09-59D4-162E-3B7FA656FEC3}"/>
              </a:ext>
            </a:extLst>
          </p:cNvPr>
          <p:cNvSpPr>
            <a:spLocks noGrp="1"/>
          </p:cNvSpPr>
          <p:nvPr>
            <p:ph type="dt" sz="half" idx="10"/>
          </p:nvPr>
        </p:nvSpPr>
        <p:spPr/>
        <p:txBody>
          <a:bodyPr/>
          <a:lstStyle/>
          <a:p>
            <a:fld id="{887A31EB-3E70-42F9-AC92-51D2E9295F93}" type="datetimeFigureOut">
              <a:rPr lang="nl-NL" smtClean="0"/>
              <a:t>28-6-2022</a:t>
            </a:fld>
            <a:endParaRPr lang="nl-NL"/>
          </a:p>
        </p:txBody>
      </p:sp>
      <p:sp>
        <p:nvSpPr>
          <p:cNvPr id="4" name="Tijdelijke aanduiding voor voettekst 3">
            <a:extLst>
              <a:ext uri="{FF2B5EF4-FFF2-40B4-BE49-F238E27FC236}">
                <a16:creationId xmlns:a16="http://schemas.microsoft.com/office/drawing/2014/main" id="{03294599-A6A3-91E9-CE47-7A20177D3890}"/>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4F0C518E-0C25-F3BB-C70B-BB84284402A0}"/>
              </a:ext>
            </a:extLst>
          </p:cNvPr>
          <p:cNvSpPr>
            <a:spLocks noGrp="1"/>
          </p:cNvSpPr>
          <p:nvPr>
            <p:ph type="sldNum" sz="quarter" idx="12"/>
          </p:nvPr>
        </p:nvSpPr>
        <p:spPr/>
        <p:txBody>
          <a:bodyPr/>
          <a:lstStyle/>
          <a:p>
            <a:fld id="{67C15497-D92B-419E-97B4-73DE36A8F2C9}" type="slidenum">
              <a:rPr lang="nl-NL" smtClean="0"/>
              <a:t>‹nr.›</a:t>
            </a:fld>
            <a:endParaRPr lang="nl-NL"/>
          </a:p>
        </p:txBody>
      </p:sp>
    </p:spTree>
    <p:extLst>
      <p:ext uri="{BB962C8B-B14F-4D97-AF65-F5344CB8AC3E}">
        <p14:creationId xmlns:p14="http://schemas.microsoft.com/office/powerpoint/2010/main" val="2493182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719BF0B3-1AB6-DB92-34EE-0A7561738282}"/>
              </a:ext>
            </a:extLst>
          </p:cNvPr>
          <p:cNvSpPr>
            <a:spLocks noGrp="1"/>
          </p:cNvSpPr>
          <p:nvPr>
            <p:ph type="dt" sz="half" idx="10"/>
          </p:nvPr>
        </p:nvSpPr>
        <p:spPr/>
        <p:txBody>
          <a:bodyPr/>
          <a:lstStyle/>
          <a:p>
            <a:fld id="{887A31EB-3E70-42F9-AC92-51D2E9295F93}" type="datetimeFigureOut">
              <a:rPr lang="nl-NL" smtClean="0"/>
              <a:t>28-6-2022</a:t>
            </a:fld>
            <a:endParaRPr lang="nl-NL"/>
          </a:p>
        </p:txBody>
      </p:sp>
      <p:sp>
        <p:nvSpPr>
          <p:cNvPr id="3" name="Tijdelijke aanduiding voor voettekst 2">
            <a:extLst>
              <a:ext uri="{FF2B5EF4-FFF2-40B4-BE49-F238E27FC236}">
                <a16:creationId xmlns:a16="http://schemas.microsoft.com/office/drawing/2014/main" id="{8F2500E8-6458-AEE8-AED7-77CCB5AB99D5}"/>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F83BD71D-CABD-3791-C5C1-22D647B18F1F}"/>
              </a:ext>
            </a:extLst>
          </p:cNvPr>
          <p:cNvSpPr>
            <a:spLocks noGrp="1"/>
          </p:cNvSpPr>
          <p:nvPr>
            <p:ph type="sldNum" sz="quarter" idx="12"/>
          </p:nvPr>
        </p:nvSpPr>
        <p:spPr/>
        <p:txBody>
          <a:bodyPr/>
          <a:lstStyle/>
          <a:p>
            <a:fld id="{67C15497-D92B-419E-97B4-73DE36A8F2C9}" type="slidenum">
              <a:rPr lang="nl-NL" smtClean="0"/>
              <a:t>‹nr.›</a:t>
            </a:fld>
            <a:endParaRPr lang="nl-NL"/>
          </a:p>
        </p:txBody>
      </p:sp>
    </p:spTree>
    <p:extLst>
      <p:ext uri="{BB962C8B-B14F-4D97-AF65-F5344CB8AC3E}">
        <p14:creationId xmlns:p14="http://schemas.microsoft.com/office/powerpoint/2010/main" val="73623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F9B088-894D-A2BF-764A-D8906CDC10D5}"/>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6D427D30-46A9-C587-F8A7-892546B8EF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0F030CD-2DC0-3386-197F-EBA466578B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9909202A-EA3D-D05F-3B15-246E72AA4E5B}"/>
              </a:ext>
            </a:extLst>
          </p:cNvPr>
          <p:cNvSpPr>
            <a:spLocks noGrp="1"/>
          </p:cNvSpPr>
          <p:nvPr>
            <p:ph type="dt" sz="half" idx="10"/>
          </p:nvPr>
        </p:nvSpPr>
        <p:spPr/>
        <p:txBody>
          <a:bodyPr/>
          <a:lstStyle/>
          <a:p>
            <a:fld id="{887A31EB-3E70-42F9-AC92-51D2E9295F93}" type="datetimeFigureOut">
              <a:rPr lang="nl-NL" smtClean="0"/>
              <a:t>28-6-2022</a:t>
            </a:fld>
            <a:endParaRPr lang="nl-NL"/>
          </a:p>
        </p:txBody>
      </p:sp>
      <p:sp>
        <p:nvSpPr>
          <p:cNvPr id="6" name="Tijdelijke aanduiding voor voettekst 5">
            <a:extLst>
              <a:ext uri="{FF2B5EF4-FFF2-40B4-BE49-F238E27FC236}">
                <a16:creationId xmlns:a16="http://schemas.microsoft.com/office/drawing/2014/main" id="{F87F3E85-0952-1F27-D258-762820FFCF6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987CC7A-519A-54EB-4775-D4CEF50CBF8D}"/>
              </a:ext>
            </a:extLst>
          </p:cNvPr>
          <p:cNvSpPr>
            <a:spLocks noGrp="1"/>
          </p:cNvSpPr>
          <p:nvPr>
            <p:ph type="sldNum" sz="quarter" idx="12"/>
          </p:nvPr>
        </p:nvSpPr>
        <p:spPr/>
        <p:txBody>
          <a:bodyPr/>
          <a:lstStyle/>
          <a:p>
            <a:fld id="{67C15497-D92B-419E-97B4-73DE36A8F2C9}" type="slidenum">
              <a:rPr lang="nl-NL" smtClean="0"/>
              <a:t>‹nr.›</a:t>
            </a:fld>
            <a:endParaRPr lang="nl-NL"/>
          </a:p>
        </p:txBody>
      </p:sp>
    </p:spTree>
    <p:extLst>
      <p:ext uri="{BB962C8B-B14F-4D97-AF65-F5344CB8AC3E}">
        <p14:creationId xmlns:p14="http://schemas.microsoft.com/office/powerpoint/2010/main" val="4243372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775F1C-F5B5-7C72-3B3C-9872F69F818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A7581540-15DC-1820-1D75-BC410B1116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0247FA26-BEC4-4E8A-EA81-5E5CBCA233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B08F11F-DCB2-F6E1-4534-60D600B78E76}"/>
              </a:ext>
            </a:extLst>
          </p:cNvPr>
          <p:cNvSpPr>
            <a:spLocks noGrp="1"/>
          </p:cNvSpPr>
          <p:nvPr>
            <p:ph type="dt" sz="half" idx="10"/>
          </p:nvPr>
        </p:nvSpPr>
        <p:spPr/>
        <p:txBody>
          <a:bodyPr/>
          <a:lstStyle/>
          <a:p>
            <a:fld id="{887A31EB-3E70-42F9-AC92-51D2E9295F93}" type="datetimeFigureOut">
              <a:rPr lang="nl-NL" smtClean="0"/>
              <a:t>28-6-2022</a:t>
            </a:fld>
            <a:endParaRPr lang="nl-NL"/>
          </a:p>
        </p:txBody>
      </p:sp>
      <p:sp>
        <p:nvSpPr>
          <p:cNvPr id="6" name="Tijdelijke aanduiding voor voettekst 5">
            <a:extLst>
              <a:ext uri="{FF2B5EF4-FFF2-40B4-BE49-F238E27FC236}">
                <a16:creationId xmlns:a16="http://schemas.microsoft.com/office/drawing/2014/main" id="{1C466429-6F60-66BB-294C-FDADE853308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348AA58-0DDB-5F69-BD63-74AD75A25ED4}"/>
              </a:ext>
            </a:extLst>
          </p:cNvPr>
          <p:cNvSpPr>
            <a:spLocks noGrp="1"/>
          </p:cNvSpPr>
          <p:nvPr>
            <p:ph type="sldNum" sz="quarter" idx="12"/>
          </p:nvPr>
        </p:nvSpPr>
        <p:spPr/>
        <p:txBody>
          <a:bodyPr/>
          <a:lstStyle/>
          <a:p>
            <a:fld id="{67C15497-D92B-419E-97B4-73DE36A8F2C9}" type="slidenum">
              <a:rPr lang="nl-NL" smtClean="0"/>
              <a:t>‹nr.›</a:t>
            </a:fld>
            <a:endParaRPr lang="nl-NL"/>
          </a:p>
        </p:txBody>
      </p:sp>
    </p:spTree>
    <p:extLst>
      <p:ext uri="{BB962C8B-B14F-4D97-AF65-F5344CB8AC3E}">
        <p14:creationId xmlns:p14="http://schemas.microsoft.com/office/powerpoint/2010/main" val="707040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36C0EBB-38F5-90BA-3904-E75AB1D241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1292D24E-D18B-E00D-4A57-7E1F9172ED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E6F7C04-2ED0-04B5-0AFC-9C02954DA2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7A31EB-3E70-42F9-AC92-51D2E9295F93}" type="datetimeFigureOut">
              <a:rPr lang="nl-NL" smtClean="0"/>
              <a:t>28-6-2022</a:t>
            </a:fld>
            <a:endParaRPr lang="nl-NL"/>
          </a:p>
        </p:txBody>
      </p:sp>
      <p:sp>
        <p:nvSpPr>
          <p:cNvPr id="5" name="Tijdelijke aanduiding voor voettekst 4">
            <a:extLst>
              <a:ext uri="{FF2B5EF4-FFF2-40B4-BE49-F238E27FC236}">
                <a16:creationId xmlns:a16="http://schemas.microsoft.com/office/drawing/2014/main" id="{2E75A087-827A-9D5B-22DE-5A587C5F25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01A44080-90BA-528F-551C-143BDACB08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C15497-D92B-419E-97B4-73DE36A8F2C9}" type="slidenum">
              <a:rPr lang="nl-NL" smtClean="0"/>
              <a:t>‹nr.›</a:t>
            </a:fld>
            <a:endParaRPr lang="nl-NL"/>
          </a:p>
        </p:txBody>
      </p:sp>
    </p:spTree>
    <p:extLst>
      <p:ext uri="{BB962C8B-B14F-4D97-AF65-F5344CB8AC3E}">
        <p14:creationId xmlns:p14="http://schemas.microsoft.com/office/powerpoint/2010/main" val="35393256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70DD1674-ACE7-2D09-1B7E-A321BE50022D}"/>
              </a:ext>
            </a:extLst>
          </p:cNvPr>
          <p:cNvSpPr>
            <a:spLocks noGrp="1"/>
          </p:cNvSpPr>
          <p:nvPr>
            <p:ph type="title"/>
          </p:nvPr>
        </p:nvSpPr>
        <p:spPr/>
        <p:txBody>
          <a:bodyPr/>
          <a:lstStyle/>
          <a:p>
            <a:r>
              <a:rPr lang="en-US" dirty="0"/>
              <a:t>Binding H4.3: </a:t>
            </a:r>
            <a:br>
              <a:rPr lang="en-US" dirty="0"/>
            </a:br>
            <a:r>
              <a:rPr lang="en-US" dirty="0" err="1"/>
              <a:t>Biologische</a:t>
            </a:r>
            <a:r>
              <a:rPr lang="en-US" dirty="0"/>
              <a:t> </a:t>
            </a:r>
            <a:r>
              <a:rPr lang="en-US" dirty="0" err="1"/>
              <a:t>en</a:t>
            </a:r>
            <a:r>
              <a:rPr lang="en-US" dirty="0"/>
              <a:t> </a:t>
            </a:r>
            <a:r>
              <a:rPr lang="en-US" dirty="0" err="1"/>
              <a:t>psychologische</a:t>
            </a:r>
            <a:r>
              <a:rPr lang="en-US" dirty="0"/>
              <a:t> </a:t>
            </a:r>
            <a:r>
              <a:rPr lang="en-US" dirty="0" err="1"/>
              <a:t>theorieën</a:t>
            </a:r>
            <a:endParaRPr lang="nl-NL" dirty="0"/>
          </a:p>
        </p:txBody>
      </p:sp>
      <p:sp>
        <p:nvSpPr>
          <p:cNvPr id="5" name="Tijdelijke aanduiding voor inhoud 4">
            <a:extLst>
              <a:ext uri="{FF2B5EF4-FFF2-40B4-BE49-F238E27FC236}">
                <a16:creationId xmlns:a16="http://schemas.microsoft.com/office/drawing/2014/main" id="{8C52A66D-215D-FE15-702B-D53773831792}"/>
              </a:ext>
            </a:extLst>
          </p:cNvPr>
          <p:cNvSpPr>
            <a:spLocks noGrp="1"/>
          </p:cNvSpPr>
          <p:nvPr>
            <p:ph idx="1"/>
          </p:nvPr>
        </p:nvSpPr>
        <p:spPr/>
        <p:txBody>
          <a:bodyPr>
            <a:normAutofit lnSpcReduction="10000"/>
          </a:bodyPr>
          <a:lstStyle/>
          <a:p>
            <a:pPr marL="0" indent="0">
              <a:buNone/>
            </a:pPr>
            <a:r>
              <a:rPr lang="en-US" dirty="0"/>
              <a:t>In </a:t>
            </a:r>
            <a:r>
              <a:rPr lang="en-US" dirty="0" err="1"/>
              <a:t>hoofdstuk</a:t>
            </a:r>
            <a:r>
              <a:rPr lang="en-US" dirty="0"/>
              <a:t> 4.3 </a:t>
            </a:r>
            <a:r>
              <a:rPr lang="en-US" dirty="0" err="1"/>
              <a:t>worden</a:t>
            </a:r>
            <a:r>
              <a:rPr lang="en-US" dirty="0"/>
              <a:t> </a:t>
            </a:r>
            <a:r>
              <a:rPr lang="en-US" dirty="0" err="1"/>
              <a:t>enkele</a:t>
            </a:r>
            <a:r>
              <a:rPr lang="en-US" dirty="0"/>
              <a:t> ‘ </a:t>
            </a:r>
            <a:r>
              <a:rPr lang="en-US" dirty="0" err="1"/>
              <a:t>biologische</a:t>
            </a:r>
            <a:r>
              <a:rPr lang="en-US" dirty="0"/>
              <a:t>’ </a:t>
            </a:r>
            <a:r>
              <a:rPr lang="en-US" dirty="0" err="1"/>
              <a:t>en</a:t>
            </a:r>
            <a:r>
              <a:rPr lang="en-US" dirty="0"/>
              <a:t> ‘ </a:t>
            </a:r>
            <a:r>
              <a:rPr lang="en-US" dirty="0" err="1"/>
              <a:t>psychologische</a:t>
            </a:r>
            <a:r>
              <a:rPr lang="en-US" dirty="0"/>
              <a:t>’ </a:t>
            </a:r>
            <a:r>
              <a:rPr lang="en-US" dirty="0" err="1"/>
              <a:t>theorieën</a:t>
            </a:r>
            <a:r>
              <a:rPr lang="en-US" dirty="0"/>
              <a:t> </a:t>
            </a:r>
            <a:r>
              <a:rPr lang="en-US" dirty="0" err="1"/>
              <a:t>behandeld</a:t>
            </a:r>
            <a:r>
              <a:rPr lang="en-US" dirty="0"/>
              <a:t> die </a:t>
            </a:r>
            <a:r>
              <a:rPr lang="en-US" dirty="0" err="1"/>
              <a:t>een</a:t>
            </a:r>
            <a:r>
              <a:rPr lang="en-US" dirty="0"/>
              <a:t> </a:t>
            </a:r>
            <a:r>
              <a:rPr lang="en-US" dirty="0" err="1"/>
              <a:t>verklaring</a:t>
            </a:r>
            <a:r>
              <a:rPr lang="en-US" dirty="0"/>
              <a:t> – </a:t>
            </a:r>
            <a:r>
              <a:rPr lang="en-US" dirty="0" err="1"/>
              <a:t>proberen</a:t>
            </a:r>
            <a:r>
              <a:rPr lang="en-US" dirty="0"/>
              <a:t> </a:t>
            </a:r>
            <a:r>
              <a:rPr lang="en-US" dirty="0" err="1"/>
              <a:t>te</a:t>
            </a:r>
            <a:r>
              <a:rPr lang="en-US" dirty="0"/>
              <a:t>- </a:t>
            </a:r>
            <a:r>
              <a:rPr lang="en-US" dirty="0" err="1"/>
              <a:t>geven</a:t>
            </a:r>
            <a:r>
              <a:rPr lang="en-US" dirty="0"/>
              <a:t> </a:t>
            </a:r>
            <a:r>
              <a:rPr lang="en-US" dirty="0" err="1"/>
              <a:t>waarom</a:t>
            </a:r>
            <a:r>
              <a:rPr lang="en-US" dirty="0"/>
              <a:t> </a:t>
            </a:r>
            <a:r>
              <a:rPr lang="en-US" dirty="0" err="1"/>
              <a:t>mensen</a:t>
            </a:r>
            <a:r>
              <a:rPr lang="en-US" dirty="0"/>
              <a:t> </a:t>
            </a:r>
            <a:r>
              <a:rPr lang="en-US" dirty="0" err="1"/>
              <a:t>strafbare</a:t>
            </a:r>
            <a:r>
              <a:rPr lang="en-US" dirty="0"/>
              <a:t> </a:t>
            </a:r>
            <a:r>
              <a:rPr lang="en-US" dirty="0" err="1"/>
              <a:t>feiten</a:t>
            </a:r>
            <a:r>
              <a:rPr lang="en-US" dirty="0"/>
              <a:t> </a:t>
            </a:r>
            <a:r>
              <a:rPr lang="en-US" dirty="0" err="1"/>
              <a:t>plegen</a:t>
            </a:r>
            <a:r>
              <a:rPr lang="en-US" dirty="0"/>
              <a:t>.</a:t>
            </a:r>
          </a:p>
          <a:p>
            <a:pPr marL="0" indent="0">
              <a:buNone/>
            </a:pPr>
            <a:endParaRPr lang="en-US" dirty="0"/>
          </a:p>
          <a:p>
            <a:pPr marL="0" indent="0">
              <a:buNone/>
            </a:pPr>
            <a:r>
              <a:rPr lang="en-US" sz="2400" dirty="0"/>
              <a:t>Het </a:t>
            </a:r>
            <a:r>
              <a:rPr lang="en-US" sz="2400" dirty="0" err="1"/>
              <a:t>gaat</a:t>
            </a:r>
            <a:r>
              <a:rPr lang="en-US" sz="2400" dirty="0"/>
              <a:t> om de </a:t>
            </a:r>
            <a:r>
              <a:rPr lang="en-US" sz="2400" dirty="0" err="1"/>
              <a:t>volgende</a:t>
            </a:r>
            <a:r>
              <a:rPr lang="en-US" sz="2400" dirty="0"/>
              <a:t> </a:t>
            </a:r>
            <a:r>
              <a:rPr lang="en-US" sz="2400" dirty="0" err="1"/>
              <a:t>theorieën</a:t>
            </a:r>
            <a:r>
              <a:rPr lang="en-US" sz="2400" dirty="0"/>
              <a:t>:</a:t>
            </a:r>
          </a:p>
          <a:p>
            <a:pPr marL="0" indent="0">
              <a:buNone/>
            </a:pPr>
            <a:r>
              <a:rPr lang="en-US" sz="2400" dirty="0"/>
              <a:t>-  </a:t>
            </a:r>
            <a:r>
              <a:rPr lang="en-US" sz="2400" dirty="0" err="1"/>
              <a:t>Biologische</a:t>
            </a:r>
            <a:r>
              <a:rPr lang="en-US" sz="2400" dirty="0"/>
              <a:t> </a:t>
            </a:r>
            <a:r>
              <a:rPr lang="en-US" sz="2400" dirty="0" err="1"/>
              <a:t>theorieën</a:t>
            </a:r>
            <a:r>
              <a:rPr lang="en-US" sz="2400" dirty="0"/>
              <a:t>;</a:t>
            </a:r>
          </a:p>
          <a:p>
            <a:pPr>
              <a:buFontTx/>
              <a:buChar char="-"/>
            </a:pPr>
            <a:r>
              <a:rPr lang="en-US" sz="2400" dirty="0"/>
              <a:t>Socio- </a:t>
            </a:r>
            <a:r>
              <a:rPr lang="en-US" sz="2400" dirty="0" err="1"/>
              <a:t>biologische</a:t>
            </a:r>
            <a:r>
              <a:rPr lang="en-US" sz="2400" dirty="0"/>
              <a:t> </a:t>
            </a:r>
            <a:r>
              <a:rPr lang="en-US" sz="2400" dirty="0" err="1"/>
              <a:t>theorieën</a:t>
            </a:r>
            <a:r>
              <a:rPr lang="en-US" sz="2400" dirty="0"/>
              <a:t>;</a:t>
            </a:r>
          </a:p>
          <a:p>
            <a:pPr>
              <a:buFontTx/>
              <a:buChar char="-"/>
            </a:pPr>
            <a:r>
              <a:rPr lang="en-US" sz="2400" dirty="0" err="1"/>
              <a:t>Psychologische</a:t>
            </a:r>
            <a:r>
              <a:rPr lang="en-US" sz="2400" dirty="0"/>
              <a:t> </a:t>
            </a:r>
            <a:r>
              <a:rPr lang="en-US" sz="2400" dirty="0" err="1"/>
              <a:t>theorieën</a:t>
            </a:r>
            <a:r>
              <a:rPr lang="en-US" sz="2400" dirty="0"/>
              <a:t>;</a:t>
            </a:r>
          </a:p>
          <a:p>
            <a:pPr>
              <a:buFontTx/>
              <a:buChar char="-"/>
            </a:pPr>
            <a:r>
              <a:rPr lang="en-US" sz="2400" dirty="0" err="1"/>
              <a:t>Sociaal</a:t>
            </a:r>
            <a:r>
              <a:rPr lang="en-US" sz="2400" dirty="0"/>
              <a:t> – </a:t>
            </a:r>
            <a:r>
              <a:rPr lang="en-US" sz="2400" dirty="0" err="1"/>
              <a:t>psychologisxche</a:t>
            </a:r>
            <a:r>
              <a:rPr lang="en-US" sz="2400" dirty="0"/>
              <a:t> </a:t>
            </a:r>
            <a:r>
              <a:rPr lang="en-US" sz="2400" dirty="0" err="1"/>
              <a:t>theorieën</a:t>
            </a:r>
            <a:r>
              <a:rPr lang="en-US" sz="2400" dirty="0"/>
              <a:t>;</a:t>
            </a:r>
          </a:p>
          <a:p>
            <a:pPr>
              <a:buFontTx/>
              <a:buChar char="-"/>
            </a:pPr>
            <a:r>
              <a:rPr lang="en-US" sz="2400" dirty="0" err="1"/>
              <a:t>Sociologische</a:t>
            </a:r>
            <a:r>
              <a:rPr lang="en-US" sz="2400" dirty="0"/>
              <a:t> </a:t>
            </a:r>
            <a:r>
              <a:rPr lang="en-US" sz="2400" dirty="0" err="1"/>
              <a:t>theorieën</a:t>
            </a:r>
            <a:r>
              <a:rPr lang="en-US" sz="2400" dirty="0"/>
              <a:t>.</a:t>
            </a:r>
          </a:p>
          <a:p>
            <a:pPr marL="0" indent="0">
              <a:buNone/>
            </a:pPr>
            <a:endParaRPr lang="nl-NL" dirty="0"/>
          </a:p>
        </p:txBody>
      </p:sp>
    </p:spTree>
    <p:extLst>
      <p:ext uri="{BB962C8B-B14F-4D97-AF65-F5344CB8AC3E}">
        <p14:creationId xmlns:p14="http://schemas.microsoft.com/office/powerpoint/2010/main" val="3502374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6298CE-9A1B-D74D-1859-9A7746A13102}"/>
              </a:ext>
            </a:extLst>
          </p:cNvPr>
          <p:cNvSpPr>
            <a:spLocks noGrp="1"/>
          </p:cNvSpPr>
          <p:nvPr>
            <p:ph type="title"/>
          </p:nvPr>
        </p:nvSpPr>
        <p:spPr/>
        <p:txBody>
          <a:bodyPr/>
          <a:lstStyle/>
          <a:p>
            <a:r>
              <a:rPr lang="en-US" dirty="0"/>
              <a:t>Binding H4.4: </a:t>
            </a:r>
            <a:r>
              <a:rPr lang="en-US" dirty="0" err="1"/>
              <a:t>Sociologische</a:t>
            </a:r>
            <a:r>
              <a:rPr lang="en-US" dirty="0"/>
              <a:t> </a:t>
            </a:r>
            <a:r>
              <a:rPr lang="en-US" dirty="0" err="1"/>
              <a:t>theorieën</a:t>
            </a:r>
            <a:endParaRPr lang="nl-NL" dirty="0"/>
          </a:p>
        </p:txBody>
      </p:sp>
      <p:sp>
        <p:nvSpPr>
          <p:cNvPr id="3" name="Tijdelijke aanduiding voor inhoud 2">
            <a:extLst>
              <a:ext uri="{FF2B5EF4-FFF2-40B4-BE49-F238E27FC236}">
                <a16:creationId xmlns:a16="http://schemas.microsoft.com/office/drawing/2014/main" id="{B12E6E08-43B3-4881-B663-144DA68C9CA9}"/>
              </a:ext>
            </a:extLst>
          </p:cNvPr>
          <p:cNvSpPr>
            <a:spLocks noGrp="1"/>
          </p:cNvSpPr>
          <p:nvPr>
            <p:ph idx="1"/>
          </p:nvPr>
        </p:nvSpPr>
        <p:spPr/>
        <p:txBody>
          <a:bodyPr/>
          <a:lstStyle/>
          <a:p>
            <a:pPr marL="0" indent="0">
              <a:buNone/>
            </a:pPr>
            <a:r>
              <a:rPr lang="en-US" dirty="0" err="1"/>
              <a:t>Sociologische</a:t>
            </a:r>
            <a:r>
              <a:rPr lang="en-US" dirty="0"/>
              <a:t> </a:t>
            </a:r>
            <a:r>
              <a:rPr lang="en-US" dirty="0" err="1"/>
              <a:t>theorieën</a:t>
            </a:r>
            <a:r>
              <a:rPr lang="en-US" dirty="0"/>
              <a:t>:</a:t>
            </a:r>
            <a:br>
              <a:rPr lang="en-US" dirty="0"/>
            </a:br>
            <a:r>
              <a:rPr lang="en-US" dirty="0" err="1"/>
              <a:t>vormen</a:t>
            </a:r>
            <a:r>
              <a:rPr lang="en-US" dirty="0"/>
              <a:t> </a:t>
            </a:r>
            <a:r>
              <a:rPr lang="en-US" dirty="0" err="1"/>
              <a:t>bredere</a:t>
            </a:r>
            <a:r>
              <a:rPr lang="en-US" dirty="0"/>
              <a:t> </a:t>
            </a:r>
            <a:r>
              <a:rPr lang="en-US" dirty="0" err="1"/>
              <a:t>benaderingen</a:t>
            </a:r>
            <a:r>
              <a:rPr lang="en-US" dirty="0"/>
              <a:t> die </a:t>
            </a:r>
            <a:r>
              <a:rPr lang="en-US" dirty="0" err="1"/>
              <a:t>verklaringen</a:t>
            </a:r>
            <a:r>
              <a:rPr lang="en-US" dirty="0"/>
              <a:t> </a:t>
            </a:r>
            <a:r>
              <a:rPr lang="en-US" dirty="0" err="1"/>
              <a:t>zoeken</a:t>
            </a:r>
            <a:r>
              <a:rPr lang="en-US" dirty="0"/>
              <a:t> in de </a:t>
            </a:r>
            <a:r>
              <a:rPr lang="en-US" dirty="0" err="1"/>
              <a:t>cultuur</a:t>
            </a:r>
            <a:r>
              <a:rPr lang="en-US" dirty="0"/>
              <a:t> </a:t>
            </a:r>
            <a:r>
              <a:rPr lang="en-US" dirty="0" err="1"/>
              <a:t>en</a:t>
            </a:r>
            <a:r>
              <a:rPr lang="en-US" dirty="0"/>
              <a:t> </a:t>
            </a:r>
            <a:r>
              <a:rPr lang="en-US" dirty="0" err="1"/>
              <a:t>subculturen</a:t>
            </a:r>
            <a:r>
              <a:rPr lang="en-US" dirty="0"/>
              <a:t> van de </a:t>
            </a:r>
            <a:r>
              <a:rPr lang="en-US" dirty="0" err="1"/>
              <a:t>samenleving</a:t>
            </a:r>
            <a:r>
              <a:rPr lang="en-US" dirty="0"/>
              <a:t>.</a:t>
            </a:r>
          </a:p>
          <a:p>
            <a:pPr marL="0" indent="0">
              <a:buNone/>
            </a:pPr>
            <a:r>
              <a:rPr lang="en-US" dirty="0"/>
              <a:t>De </a:t>
            </a:r>
            <a:r>
              <a:rPr lang="en-US" dirty="0" err="1"/>
              <a:t>volgende</a:t>
            </a:r>
            <a:r>
              <a:rPr lang="en-US" dirty="0"/>
              <a:t> </a:t>
            </a:r>
            <a:r>
              <a:rPr lang="en-US" dirty="0" err="1"/>
              <a:t>sociologische</a:t>
            </a:r>
            <a:r>
              <a:rPr lang="en-US" dirty="0"/>
              <a:t> </a:t>
            </a:r>
            <a:r>
              <a:rPr lang="en-US" dirty="0" err="1"/>
              <a:t>theorieën</a:t>
            </a:r>
            <a:r>
              <a:rPr lang="en-US" dirty="0"/>
              <a:t> </a:t>
            </a:r>
            <a:r>
              <a:rPr lang="en-US" dirty="0" err="1"/>
              <a:t>worden</a:t>
            </a:r>
            <a:r>
              <a:rPr lang="en-US" dirty="0"/>
              <a:t> in H4.4 </a:t>
            </a:r>
            <a:r>
              <a:rPr lang="en-US" dirty="0" err="1"/>
              <a:t>behandeld</a:t>
            </a:r>
            <a:r>
              <a:rPr lang="en-US" dirty="0"/>
              <a:t>:</a:t>
            </a:r>
          </a:p>
          <a:p>
            <a:pPr marL="0" indent="0">
              <a:buNone/>
            </a:pPr>
            <a:endParaRPr lang="en-US" dirty="0"/>
          </a:p>
          <a:p>
            <a:pPr>
              <a:buFontTx/>
              <a:buChar char="-"/>
            </a:pPr>
            <a:r>
              <a:rPr lang="en-US" b="1" dirty="0" err="1"/>
              <a:t>Bindingstheorie</a:t>
            </a:r>
            <a:r>
              <a:rPr lang="en-US" dirty="0"/>
              <a:t>, </a:t>
            </a:r>
            <a:r>
              <a:rPr lang="en-US" dirty="0" err="1"/>
              <a:t>ook</a:t>
            </a:r>
            <a:r>
              <a:rPr lang="en-US" dirty="0"/>
              <a:t> </a:t>
            </a:r>
            <a:r>
              <a:rPr lang="en-US" dirty="0" err="1"/>
              <a:t>wel</a:t>
            </a:r>
            <a:r>
              <a:rPr lang="en-US" dirty="0"/>
              <a:t> ‘ </a:t>
            </a:r>
            <a:r>
              <a:rPr lang="en-US" dirty="0" err="1"/>
              <a:t>integratietheorie</a:t>
            </a:r>
            <a:r>
              <a:rPr lang="en-US" dirty="0"/>
              <a:t>’ </a:t>
            </a:r>
            <a:r>
              <a:rPr lang="en-US" dirty="0" err="1"/>
              <a:t>genoemd</a:t>
            </a:r>
            <a:r>
              <a:rPr lang="en-US" dirty="0"/>
              <a:t>;</a:t>
            </a:r>
          </a:p>
          <a:p>
            <a:pPr>
              <a:buFontTx/>
              <a:buChar char="-"/>
            </a:pPr>
            <a:r>
              <a:rPr lang="en-US" dirty="0" err="1"/>
              <a:t>Anomietheorie</a:t>
            </a:r>
            <a:r>
              <a:rPr lang="en-US" dirty="0"/>
              <a:t>;</a:t>
            </a:r>
          </a:p>
          <a:p>
            <a:pPr marL="0" indent="0">
              <a:buNone/>
            </a:pPr>
            <a:endParaRPr lang="nl-NL" dirty="0"/>
          </a:p>
        </p:txBody>
      </p:sp>
    </p:spTree>
    <p:extLst>
      <p:ext uri="{BB962C8B-B14F-4D97-AF65-F5344CB8AC3E}">
        <p14:creationId xmlns:p14="http://schemas.microsoft.com/office/powerpoint/2010/main" val="2773965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6285C1-B055-1108-7B33-3275B9E8D123}"/>
              </a:ext>
            </a:extLst>
          </p:cNvPr>
          <p:cNvSpPr>
            <a:spLocks noGrp="1"/>
          </p:cNvSpPr>
          <p:nvPr>
            <p:ph type="title"/>
          </p:nvPr>
        </p:nvSpPr>
        <p:spPr/>
        <p:txBody>
          <a:bodyPr/>
          <a:lstStyle/>
          <a:p>
            <a:r>
              <a:rPr lang="en-US" dirty="0" err="1"/>
              <a:t>Bindingstheorie</a:t>
            </a:r>
            <a:r>
              <a:rPr lang="en-US" dirty="0"/>
              <a:t> (</a:t>
            </a:r>
            <a:r>
              <a:rPr lang="en-US" dirty="0" err="1"/>
              <a:t>ook</a:t>
            </a:r>
            <a:r>
              <a:rPr lang="en-US" dirty="0"/>
              <a:t> </a:t>
            </a:r>
            <a:r>
              <a:rPr lang="en-US" dirty="0" err="1"/>
              <a:t>wel</a:t>
            </a:r>
            <a:r>
              <a:rPr lang="en-US" dirty="0"/>
              <a:t>: </a:t>
            </a:r>
            <a:r>
              <a:rPr lang="en-US" dirty="0" err="1"/>
              <a:t>Integratietheorie</a:t>
            </a:r>
            <a:r>
              <a:rPr lang="en-US" dirty="0"/>
              <a:t>)</a:t>
            </a:r>
            <a:endParaRPr lang="nl-NL" dirty="0"/>
          </a:p>
        </p:txBody>
      </p:sp>
      <p:sp>
        <p:nvSpPr>
          <p:cNvPr id="3" name="Tijdelijke aanduiding voor inhoud 2">
            <a:extLst>
              <a:ext uri="{FF2B5EF4-FFF2-40B4-BE49-F238E27FC236}">
                <a16:creationId xmlns:a16="http://schemas.microsoft.com/office/drawing/2014/main" id="{1471DBBB-ADEF-CF7F-39AF-0ABB0384C9A9}"/>
              </a:ext>
            </a:extLst>
          </p:cNvPr>
          <p:cNvSpPr>
            <a:spLocks noGrp="1"/>
          </p:cNvSpPr>
          <p:nvPr>
            <p:ph idx="1"/>
          </p:nvPr>
        </p:nvSpPr>
        <p:spPr/>
        <p:txBody>
          <a:bodyPr>
            <a:normAutofit fontScale="77500" lnSpcReduction="20000"/>
          </a:bodyPr>
          <a:lstStyle/>
          <a:p>
            <a:pPr marL="0" indent="0">
              <a:buNone/>
            </a:pPr>
            <a:r>
              <a:rPr lang="en-US" dirty="0"/>
              <a:t>B</a:t>
            </a:r>
            <a:r>
              <a:rPr lang="nl-NL" dirty="0" err="1"/>
              <a:t>indingstheorie</a:t>
            </a:r>
            <a:r>
              <a:rPr lang="nl-NL" dirty="0"/>
              <a:t> stelt:</a:t>
            </a:r>
            <a:br>
              <a:rPr lang="nl-NL" dirty="0"/>
            </a:br>
            <a:r>
              <a:rPr lang="nl-NL" dirty="0" err="1"/>
              <a:t>maatdchappelijke</a:t>
            </a:r>
            <a:r>
              <a:rPr lang="nl-NL" dirty="0"/>
              <a:t> bindingen of sterke integratie van mensen in intermediaire groepen (gezin, school, vriendengroep) werken remmend op het ontstaan van criminaliteit/ criminele impulsen.</a:t>
            </a:r>
          </a:p>
          <a:p>
            <a:pPr marL="0" indent="0">
              <a:buNone/>
            </a:pPr>
            <a:endParaRPr lang="nl-NL" dirty="0"/>
          </a:p>
          <a:p>
            <a:pPr marL="0" indent="0">
              <a:buNone/>
            </a:pPr>
            <a:r>
              <a:rPr lang="nl-NL" dirty="0"/>
              <a:t>Als mensen veel (hechte/ sterke) BINDING en (hechte/ sterke) banden hebben met andere mensen neemt de kans op criminaliteit af.</a:t>
            </a:r>
          </a:p>
          <a:p>
            <a:pPr marL="0" indent="0">
              <a:buNone/>
            </a:pPr>
            <a:r>
              <a:rPr lang="nl-NL" dirty="0"/>
              <a:t>Heeft de mens minder (hechte/ sterke) BINDINGEN met anderen, dan is de kans op criminaliteit groter.</a:t>
            </a:r>
          </a:p>
          <a:p>
            <a:pPr marL="0" indent="0">
              <a:buNone/>
            </a:pPr>
            <a:endParaRPr lang="nl-NL" dirty="0"/>
          </a:p>
          <a:p>
            <a:pPr marL="0" indent="0">
              <a:buNone/>
            </a:pPr>
            <a:r>
              <a:rPr lang="nl-NL" dirty="0"/>
              <a:t>Conclusie:</a:t>
            </a:r>
          </a:p>
          <a:p>
            <a:pPr>
              <a:buFontTx/>
              <a:buChar char="-"/>
            </a:pPr>
            <a:r>
              <a:rPr lang="nl-NL" dirty="0"/>
              <a:t>De bindingen die mensen hebben weerhouden mensen ervan strafbare feiten te plegen;</a:t>
            </a:r>
          </a:p>
          <a:p>
            <a:pPr>
              <a:buFontTx/>
              <a:buChar char="-"/>
            </a:pPr>
            <a:r>
              <a:rPr lang="nl-NL" dirty="0"/>
              <a:t>Relaties/ Bindingen met anderen zorgen ervoor dat mensen zich emotioneel en rationeel aan de heersende waarden en normen binden.</a:t>
            </a:r>
          </a:p>
        </p:txBody>
      </p:sp>
    </p:spTree>
    <p:extLst>
      <p:ext uri="{BB962C8B-B14F-4D97-AF65-F5344CB8AC3E}">
        <p14:creationId xmlns:p14="http://schemas.microsoft.com/office/powerpoint/2010/main" val="2511429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51069-3808-FCFA-3AA9-3EBA9F949761}"/>
              </a:ext>
            </a:extLst>
          </p:cNvPr>
          <p:cNvSpPr>
            <a:spLocks noGrp="1"/>
          </p:cNvSpPr>
          <p:nvPr>
            <p:ph type="title"/>
          </p:nvPr>
        </p:nvSpPr>
        <p:spPr/>
        <p:txBody>
          <a:bodyPr/>
          <a:lstStyle/>
          <a:p>
            <a:r>
              <a:rPr lang="en-US" dirty="0" err="1"/>
              <a:t>Verdere</a:t>
            </a:r>
            <a:r>
              <a:rPr lang="en-US" dirty="0"/>
              <a:t> </a:t>
            </a:r>
            <a:r>
              <a:rPr lang="en-US" dirty="0" err="1"/>
              <a:t>uitleg</a:t>
            </a:r>
            <a:r>
              <a:rPr lang="en-US" dirty="0"/>
              <a:t> </a:t>
            </a:r>
            <a:r>
              <a:rPr lang="en-US" dirty="0" err="1"/>
              <a:t>Bindingstheorie</a:t>
            </a:r>
            <a:r>
              <a:rPr lang="en-US" dirty="0"/>
              <a:t>:</a:t>
            </a:r>
            <a:endParaRPr lang="nl-NL" dirty="0"/>
          </a:p>
        </p:txBody>
      </p:sp>
      <p:sp>
        <p:nvSpPr>
          <p:cNvPr id="3" name="Tijdelijke aanduiding voor inhoud 2">
            <a:extLst>
              <a:ext uri="{FF2B5EF4-FFF2-40B4-BE49-F238E27FC236}">
                <a16:creationId xmlns:a16="http://schemas.microsoft.com/office/drawing/2014/main" id="{B7D4672E-26DC-6E35-158E-538BACE7E354}"/>
              </a:ext>
            </a:extLst>
          </p:cNvPr>
          <p:cNvSpPr>
            <a:spLocks noGrp="1"/>
          </p:cNvSpPr>
          <p:nvPr>
            <p:ph idx="1"/>
          </p:nvPr>
        </p:nvSpPr>
        <p:spPr/>
        <p:txBody>
          <a:bodyPr>
            <a:normAutofit fontScale="77500" lnSpcReduction="20000"/>
          </a:bodyPr>
          <a:lstStyle/>
          <a:p>
            <a:pPr marL="0" indent="0">
              <a:buNone/>
            </a:pPr>
            <a:r>
              <a:rPr lang="en-US" dirty="0" err="1"/>
              <a:t>Bij</a:t>
            </a:r>
            <a:r>
              <a:rPr lang="en-US" dirty="0"/>
              <a:t> </a:t>
            </a:r>
            <a:r>
              <a:rPr lang="en-US" dirty="0" err="1"/>
              <a:t>Bindingen</a:t>
            </a:r>
            <a:r>
              <a:rPr lang="en-US" dirty="0"/>
              <a:t> </a:t>
            </a:r>
            <a:r>
              <a:rPr lang="en-US" dirty="0" err="1"/>
              <a:t>binnen</a:t>
            </a:r>
            <a:r>
              <a:rPr lang="en-US" dirty="0"/>
              <a:t> de </a:t>
            </a:r>
            <a:r>
              <a:rPr lang="en-US" dirty="0" err="1"/>
              <a:t>bindingstheorie</a:t>
            </a:r>
            <a:r>
              <a:rPr lang="en-US" dirty="0"/>
              <a:t> </a:t>
            </a:r>
            <a:r>
              <a:rPr lang="en-US" dirty="0" err="1"/>
              <a:t>moet</a:t>
            </a:r>
            <a:r>
              <a:rPr lang="en-US" dirty="0"/>
              <a:t> je </a:t>
            </a:r>
            <a:r>
              <a:rPr lang="en-US" dirty="0" err="1"/>
              <a:t>denken</a:t>
            </a:r>
            <a:r>
              <a:rPr lang="en-US" dirty="0"/>
              <a:t> </a:t>
            </a:r>
            <a:r>
              <a:rPr lang="en-US" dirty="0" err="1"/>
              <a:t>aan</a:t>
            </a:r>
            <a:r>
              <a:rPr lang="en-US" dirty="0"/>
              <a:t> </a:t>
            </a:r>
            <a:r>
              <a:rPr lang="en-US" dirty="0" err="1"/>
              <a:t>Bingingen</a:t>
            </a:r>
            <a:r>
              <a:rPr lang="en-US" dirty="0"/>
              <a:t>/ </a:t>
            </a:r>
            <a:r>
              <a:rPr lang="en-US" dirty="0" err="1"/>
              <a:t>relaties</a:t>
            </a:r>
            <a:r>
              <a:rPr lang="en-US" dirty="0"/>
              <a:t> met </a:t>
            </a:r>
            <a:r>
              <a:rPr lang="en-US" dirty="0" err="1"/>
              <a:t>bijvoorbeeld</a:t>
            </a:r>
            <a:r>
              <a:rPr lang="en-US" dirty="0"/>
              <a:t>:</a:t>
            </a:r>
          </a:p>
          <a:p>
            <a:pPr>
              <a:buFontTx/>
              <a:buChar char="-"/>
            </a:pPr>
            <a:r>
              <a:rPr lang="en-US" dirty="0" err="1"/>
              <a:t>ouders</a:t>
            </a:r>
            <a:r>
              <a:rPr lang="en-US" dirty="0"/>
              <a:t>/ </a:t>
            </a:r>
            <a:r>
              <a:rPr lang="en-US" dirty="0" err="1"/>
              <a:t>verzorgers</a:t>
            </a:r>
            <a:r>
              <a:rPr lang="en-US" dirty="0"/>
              <a:t>;</a:t>
            </a:r>
          </a:p>
          <a:p>
            <a:pPr>
              <a:buFontTx/>
              <a:buChar char="-"/>
            </a:pPr>
            <a:r>
              <a:rPr lang="en-US" dirty="0"/>
              <a:t>Partners;</a:t>
            </a:r>
          </a:p>
          <a:p>
            <a:pPr>
              <a:buFontTx/>
              <a:buChar char="-"/>
            </a:pPr>
            <a:r>
              <a:rPr lang="en-US" dirty="0" err="1"/>
              <a:t>Kinderen</a:t>
            </a:r>
            <a:r>
              <a:rPr lang="en-US" dirty="0"/>
              <a:t>;</a:t>
            </a:r>
          </a:p>
          <a:p>
            <a:pPr>
              <a:buFontTx/>
              <a:buChar char="-"/>
            </a:pPr>
            <a:r>
              <a:rPr lang="en-US" dirty="0" err="1"/>
              <a:t>Vrienden</a:t>
            </a:r>
            <a:r>
              <a:rPr lang="en-US" dirty="0"/>
              <a:t>;</a:t>
            </a:r>
          </a:p>
          <a:p>
            <a:pPr marL="0" indent="0">
              <a:buNone/>
            </a:pPr>
            <a:r>
              <a:rPr lang="nl-NL" dirty="0"/>
              <a:t>- Actieve participatie (deelname) op school, werk en vrije tijd.</a:t>
            </a:r>
          </a:p>
          <a:p>
            <a:pPr marL="0" indent="0">
              <a:buNone/>
            </a:pPr>
            <a:endParaRPr lang="nl-NL" dirty="0"/>
          </a:p>
          <a:p>
            <a:pPr marL="0" indent="0">
              <a:buNone/>
            </a:pPr>
            <a:r>
              <a:rPr lang="nl-NL" dirty="0"/>
              <a:t>Bij bindingen denkt </a:t>
            </a:r>
            <a:r>
              <a:rPr lang="nl-NL" dirty="0" err="1"/>
              <a:t>Hirschi</a:t>
            </a:r>
            <a:r>
              <a:rPr lang="nl-NL" dirty="0"/>
              <a:t> (bedenker Bindingstheorie) vooral aan betrokkenheid bij de samenleving.</a:t>
            </a:r>
          </a:p>
          <a:p>
            <a:pPr marL="0" indent="0">
              <a:buNone/>
            </a:pPr>
            <a:r>
              <a:rPr lang="nl-NL" dirty="0" err="1"/>
              <a:t>Hirschi</a:t>
            </a:r>
            <a:r>
              <a:rPr lang="nl-NL" dirty="0"/>
              <a:t> stelde de vraag: “ Waarom plegen de meeste mensen GEEN strafbare feiten?</a:t>
            </a:r>
            <a:br>
              <a:rPr lang="nl-NL" dirty="0"/>
            </a:br>
            <a:r>
              <a:rPr lang="nl-NL" dirty="0"/>
              <a:t>Antwoord van </a:t>
            </a:r>
            <a:r>
              <a:rPr lang="nl-NL" dirty="0" err="1"/>
              <a:t>Hirschi</a:t>
            </a:r>
            <a:r>
              <a:rPr lang="nl-NL" dirty="0"/>
              <a:t>: omdat mensen voldoende sterke/ hechte bindingen hebben die ze niet op het spel willen zetten. </a:t>
            </a:r>
          </a:p>
        </p:txBody>
      </p:sp>
    </p:spTree>
    <p:extLst>
      <p:ext uri="{BB962C8B-B14F-4D97-AF65-F5344CB8AC3E}">
        <p14:creationId xmlns:p14="http://schemas.microsoft.com/office/powerpoint/2010/main" val="4266919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F8066A-61CE-532B-E808-800D911B5F2F}"/>
              </a:ext>
            </a:extLst>
          </p:cNvPr>
          <p:cNvSpPr>
            <a:spLocks noGrp="1"/>
          </p:cNvSpPr>
          <p:nvPr>
            <p:ph type="title"/>
          </p:nvPr>
        </p:nvSpPr>
        <p:spPr/>
        <p:txBody>
          <a:bodyPr/>
          <a:lstStyle/>
          <a:p>
            <a:r>
              <a:rPr lang="en-US" dirty="0" err="1"/>
              <a:t>Verdere</a:t>
            </a:r>
            <a:r>
              <a:rPr lang="en-US" dirty="0"/>
              <a:t> </a:t>
            </a:r>
            <a:r>
              <a:rPr lang="en-US" dirty="0" err="1"/>
              <a:t>uitleg</a:t>
            </a:r>
            <a:r>
              <a:rPr lang="en-US" dirty="0"/>
              <a:t> </a:t>
            </a:r>
            <a:r>
              <a:rPr lang="en-US" dirty="0" err="1"/>
              <a:t>Bindingstheorie</a:t>
            </a:r>
            <a:endParaRPr lang="nl-NL" dirty="0"/>
          </a:p>
        </p:txBody>
      </p:sp>
      <p:sp>
        <p:nvSpPr>
          <p:cNvPr id="3" name="Tijdelijke aanduiding voor inhoud 2">
            <a:extLst>
              <a:ext uri="{FF2B5EF4-FFF2-40B4-BE49-F238E27FC236}">
                <a16:creationId xmlns:a16="http://schemas.microsoft.com/office/drawing/2014/main" id="{82F45227-6744-7A87-9510-29F635FF9575}"/>
              </a:ext>
            </a:extLst>
          </p:cNvPr>
          <p:cNvSpPr>
            <a:spLocks noGrp="1"/>
          </p:cNvSpPr>
          <p:nvPr>
            <p:ph idx="1"/>
          </p:nvPr>
        </p:nvSpPr>
        <p:spPr/>
        <p:txBody>
          <a:bodyPr/>
          <a:lstStyle/>
          <a:p>
            <a:pPr marL="0" indent="0">
              <a:buNone/>
            </a:pPr>
            <a:r>
              <a:rPr lang="en-US" dirty="0"/>
              <a:t>Hirschi </a:t>
            </a:r>
            <a:r>
              <a:rPr lang="en-US" dirty="0" err="1"/>
              <a:t>veronderstelt</a:t>
            </a:r>
            <a:r>
              <a:rPr lang="en-US" dirty="0"/>
              <a:t> </a:t>
            </a:r>
            <a:r>
              <a:rPr lang="en-US" dirty="0" err="1"/>
              <a:t>een</a:t>
            </a:r>
            <a:r>
              <a:rPr lang="en-US" dirty="0"/>
              <a:t> brede </a:t>
            </a:r>
            <a:r>
              <a:rPr lang="en-US" dirty="0" err="1"/>
              <a:t>overeenstemming</a:t>
            </a:r>
            <a:r>
              <a:rPr lang="en-US" dirty="0"/>
              <a:t> </a:t>
            </a:r>
            <a:r>
              <a:rPr lang="en-US" dirty="0" err="1"/>
              <a:t>tussen</a:t>
            </a:r>
            <a:r>
              <a:rPr lang="en-US" dirty="0"/>
              <a:t> </a:t>
            </a:r>
            <a:r>
              <a:rPr lang="en-US" dirty="0" err="1"/>
              <a:t>mensen</a:t>
            </a:r>
            <a:r>
              <a:rPr lang="en-US" dirty="0"/>
              <a:t> over de </a:t>
            </a:r>
            <a:r>
              <a:rPr lang="en-US" dirty="0" err="1"/>
              <a:t>heersende</a:t>
            </a:r>
            <a:r>
              <a:rPr lang="en-US" dirty="0"/>
              <a:t> warden </a:t>
            </a:r>
            <a:r>
              <a:rPr lang="en-US" dirty="0" err="1"/>
              <a:t>en</a:t>
            </a:r>
            <a:r>
              <a:rPr lang="en-US" dirty="0"/>
              <a:t> </a:t>
            </a:r>
            <a:r>
              <a:rPr lang="en-US" dirty="0" err="1"/>
              <a:t>normen</a:t>
            </a:r>
            <a:r>
              <a:rPr lang="en-US" dirty="0"/>
              <a:t>, over wat </a:t>
            </a:r>
            <a:r>
              <a:rPr lang="en-US" dirty="0" err="1"/>
              <a:t>goed</a:t>
            </a:r>
            <a:r>
              <a:rPr lang="en-US" dirty="0"/>
              <a:t> </a:t>
            </a:r>
            <a:r>
              <a:rPr lang="en-US" dirty="0" err="1"/>
              <a:t>en</a:t>
            </a:r>
            <a:r>
              <a:rPr lang="en-US" dirty="0"/>
              <a:t> </a:t>
            </a:r>
            <a:r>
              <a:rPr lang="en-US" dirty="0" err="1"/>
              <a:t>slecht</a:t>
            </a:r>
            <a:r>
              <a:rPr lang="en-US" dirty="0"/>
              <a:t> is.</a:t>
            </a:r>
            <a:br>
              <a:rPr lang="en-US" dirty="0"/>
            </a:br>
            <a:r>
              <a:rPr lang="en-US" dirty="0"/>
              <a:t>↓</a:t>
            </a:r>
            <a:br>
              <a:rPr lang="en-US" dirty="0"/>
            </a:br>
            <a:r>
              <a:rPr lang="en-US" dirty="0" err="1"/>
              <a:t>Sociologen</a:t>
            </a:r>
            <a:r>
              <a:rPr lang="en-US" dirty="0"/>
              <a:t> </a:t>
            </a:r>
            <a:r>
              <a:rPr lang="en-US" dirty="0" err="1"/>
              <a:t>spreken</a:t>
            </a:r>
            <a:r>
              <a:rPr lang="en-US" dirty="0"/>
              <a:t> in </a:t>
            </a:r>
            <a:r>
              <a:rPr lang="en-US" dirty="0" err="1"/>
              <a:t>dit</a:t>
            </a:r>
            <a:r>
              <a:rPr lang="en-US" dirty="0"/>
              <a:t> </a:t>
            </a:r>
            <a:r>
              <a:rPr lang="en-US" dirty="0" err="1"/>
              <a:t>geval</a:t>
            </a:r>
            <a:r>
              <a:rPr lang="en-US" dirty="0"/>
              <a:t> van:</a:t>
            </a:r>
            <a:br>
              <a:rPr lang="en-US" dirty="0"/>
            </a:br>
            <a:r>
              <a:rPr lang="en-US" dirty="0"/>
              <a:t>“ </a:t>
            </a:r>
            <a:r>
              <a:rPr lang="en-US" dirty="0" err="1"/>
              <a:t>Sociale</a:t>
            </a:r>
            <a:r>
              <a:rPr lang="en-US" dirty="0"/>
              <a:t> </a:t>
            </a:r>
            <a:r>
              <a:rPr lang="en-US" dirty="0" err="1"/>
              <a:t>cohesie</a:t>
            </a:r>
            <a:r>
              <a:rPr lang="en-US" dirty="0"/>
              <a:t>” </a:t>
            </a:r>
          </a:p>
          <a:p>
            <a:pPr marL="0" indent="0">
              <a:buNone/>
            </a:pPr>
            <a:endParaRPr lang="en-US" dirty="0"/>
          </a:p>
          <a:p>
            <a:pPr marL="0" indent="0">
              <a:buNone/>
            </a:pPr>
            <a:r>
              <a:rPr lang="en-US" dirty="0" err="1"/>
              <a:t>Beleidsmakers</a:t>
            </a:r>
            <a:r>
              <a:rPr lang="en-US" dirty="0"/>
              <a:t> </a:t>
            </a:r>
            <a:r>
              <a:rPr lang="en-US" dirty="0" err="1"/>
              <a:t>en</a:t>
            </a:r>
            <a:r>
              <a:rPr lang="en-US" dirty="0"/>
              <a:t> </a:t>
            </a:r>
            <a:r>
              <a:rPr lang="en-US" dirty="0" err="1"/>
              <a:t>beleidsgerichte</a:t>
            </a:r>
            <a:r>
              <a:rPr lang="en-US" dirty="0"/>
              <a:t> </a:t>
            </a:r>
            <a:r>
              <a:rPr lang="en-US" dirty="0" err="1"/>
              <a:t>criminologen</a:t>
            </a:r>
            <a:r>
              <a:rPr lang="en-US" dirty="0"/>
              <a:t> </a:t>
            </a:r>
            <a:r>
              <a:rPr lang="en-US" dirty="0" err="1"/>
              <a:t>zijn</a:t>
            </a:r>
            <a:r>
              <a:rPr lang="en-US" dirty="0"/>
              <a:t> </a:t>
            </a:r>
            <a:r>
              <a:rPr lang="en-US" dirty="0" err="1"/>
              <a:t>vanuit</a:t>
            </a:r>
            <a:r>
              <a:rPr lang="en-US" dirty="0"/>
              <a:t> </a:t>
            </a:r>
            <a:r>
              <a:rPr lang="en-US" dirty="0" err="1"/>
              <a:t>deze</a:t>
            </a:r>
            <a:r>
              <a:rPr lang="en-US" dirty="0"/>
              <a:t> </a:t>
            </a:r>
            <a:r>
              <a:rPr lang="en-US" dirty="0" err="1"/>
              <a:t>theorie</a:t>
            </a:r>
            <a:r>
              <a:rPr lang="en-US" dirty="0"/>
              <a:t> </a:t>
            </a:r>
            <a:r>
              <a:rPr lang="en-US" dirty="0" err="1"/>
              <a:t>geïnteresseerd</a:t>
            </a:r>
            <a:r>
              <a:rPr lang="en-US" dirty="0"/>
              <a:t> in </a:t>
            </a:r>
            <a:r>
              <a:rPr lang="en-US" dirty="0" err="1"/>
              <a:t>dat</a:t>
            </a:r>
            <a:r>
              <a:rPr lang="en-US" dirty="0"/>
              <a:t> </a:t>
            </a:r>
            <a:r>
              <a:rPr lang="en-US" dirty="0" err="1"/>
              <a:t>en</a:t>
            </a:r>
            <a:r>
              <a:rPr lang="en-US" dirty="0"/>
              <a:t> hoe </a:t>
            </a:r>
            <a:r>
              <a:rPr lang="en-US" dirty="0" err="1"/>
              <a:t>bindingen</a:t>
            </a:r>
            <a:r>
              <a:rPr lang="en-US" dirty="0"/>
              <a:t> </a:t>
            </a:r>
            <a:r>
              <a:rPr lang="en-US" dirty="0" err="1"/>
              <a:t>hersteld</a:t>
            </a:r>
            <a:r>
              <a:rPr lang="en-US" dirty="0"/>
              <a:t> </a:t>
            </a:r>
            <a:r>
              <a:rPr lang="en-US" dirty="0" err="1"/>
              <a:t>kunnen</a:t>
            </a:r>
            <a:r>
              <a:rPr lang="en-US" dirty="0"/>
              <a:t> </a:t>
            </a:r>
            <a:r>
              <a:rPr lang="en-US" dirty="0" err="1"/>
              <a:t>worden</a:t>
            </a:r>
            <a:r>
              <a:rPr lang="en-US" dirty="0"/>
              <a:t> </a:t>
            </a:r>
            <a:br>
              <a:rPr lang="en-US" dirty="0"/>
            </a:br>
            <a:r>
              <a:rPr lang="en-US" dirty="0"/>
              <a:t>(</a:t>
            </a:r>
            <a:r>
              <a:rPr lang="en-US" dirty="0" err="1"/>
              <a:t>bij</a:t>
            </a:r>
            <a:r>
              <a:rPr lang="en-US" dirty="0"/>
              <a:t> – ex </a:t>
            </a:r>
            <a:r>
              <a:rPr lang="en-US" dirty="0" err="1"/>
              <a:t>criminelen</a:t>
            </a:r>
            <a:r>
              <a:rPr lang="en-US" dirty="0"/>
              <a:t>).</a:t>
            </a:r>
            <a:endParaRPr lang="nl-NL" dirty="0"/>
          </a:p>
        </p:txBody>
      </p:sp>
    </p:spTree>
    <p:extLst>
      <p:ext uri="{BB962C8B-B14F-4D97-AF65-F5344CB8AC3E}">
        <p14:creationId xmlns:p14="http://schemas.microsoft.com/office/powerpoint/2010/main" val="3755289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AB83D1-540A-8785-AA4F-C067FA3E0ACD}"/>
              </a:ext>
            </a:extLst>
          </p:cNvPr>
          <p:cNvSpPr>
            <a:spLocks noGrp="1"/>
          </p:cNvSpPr>
          <p:nvPr>
            <p:ph type="title"/>
          </p:nvPr>
        </p:nvSpPr>
        <p:spPr/>
        <p:txBody>
          <a:bodyPr/>
          <a:lstStyle/>
          <a:p>
            <a:r>
              <a:rPr lang="en-US" dirty="0" err="1"/>
              <a:t>Voordelen</a:t>
            </a:r>
            <a:r>
              <a:rPr lang="en-US" dirty="0"/>
              <a:t> </a:t>
            </a:r>
            <a:r>
              <a:rPr lang="en-US" dirty="0" err="1"/>
              <a:t>en</a:t>
            </a:r>
            <a:r>
              <a:rPr lang="en-US" dirty="0"/>
              <a:t> </a:t>
            </a:r>
            <a:r>
              <a:rPr lang="en-US" dirty="0" err="1"/>
              <a:t>nadelen</a:t>
            </a:r>
            <a:r>
              <a:rPr lang="en-US" dirty="0"/>
              <a:t> van de </a:t>
            </a:r>
            <a:r>
              <a:rPr lang="en-US" dirty="0" err="1"/>
              <a:t>Bindingstheorie</a:t>
            </a:r>
            <a:r>
              <a:rPr lang="en-US" dirty="0"/>
              <a:t>:</a:t>
            </a:r>
            <a:endParaRPr lang="nl-NL" dirty="0"/>
          </a:p>
        </p:txBody>
      </p:sp>
      <p:sp>
        <p:nvSpPr>
          <p:cNvPr id="3" name="Tijdelijke aanduiding voor inhoud 2">
            <a:extLst>
              <a:ext uri="{FF2B5EF4-FFF2-40B4-BE49-F238E27FC236}">
                <a16:creationId xmlns:a16="http://schemas.microsoft.com/office/drawing/2014/main" id="{B0109403-1BCE-2945-36C0-896A707D4D6E}"/>
              </a:ext>
            </a:extLst>
          </p:cNvPr>
          <p:cNvSpPr>
            <a:spLocks noGrp="1"/>
          </p:cNvSpPr>
          <p:nvPr>
            <p:ph idx="1"/>
          </p:nvPr>
        </p:nvSpPr>
        <p:spPr>
          <a:xfrm>
            <a:off x="838200" y="1825625"/>
            <a:ext cx="11353800" cy="4351338"/>
          </a:xfrm>
        </p:spPr>
        <p:txBody>
          <a:bodyPr>
            <a:normAutofit fontScale="77500" lnSpcReduction="20000"/>
          </a:bodyPr>
          <a:lstStyle/>
          <a:p>
            <a:pPr marL="0" indent="0">
              <a:buNone/>
            </a:pPr>
            <a:r>
              <a:rPr lang="en-US" dirty="0" err="1"/>
              <a:t>Voordelen</a:t>
            </a:r>
            <a:r>
              <a:rPr lang="en-US" dirty="0"/>
              <a:t> van de </a:t>
            </a:r>
            <a:r>
              <a:rPr lang="en-US" dirty="0" err="1"/>
              <a:t>bindingstheorie</a:t>
            </a:r>
            <a:r>
              <a:rPr lang="en-US" dirty="0"/>
              <a:t>:</a:t>
            </a:r>
          </a:p>
          <a:p>
            <a:pPr>
              <a:buFontTx/>
              <a:buChar char="-"/>
            </a:pPr>
            <a:r>
              <a:rPr lang="en-US" dirty="0" err="1"/>
              <a:t>Bindingen</a:t>
            </a:r>
            <a:r>
              <a:rPr lang="en-US" dirty="0"/>
              <a:t> </a:t>
            </a:r>
            <a:r>
              <a:rPr lang="en-US" dirty="0" err="1"/>
              <a:t>kunnen</a:t>
            </a:r>
            <a:r>
              <a:rPr lang="en-US" dirty="0"/>
              <a:t> </a:t>
            </a:r>
            <a:r>
              <a:rPr lang="en-US" dirty="0" err="1"/>
              <a:t>hersteld</a:t>
            </a:r>
            <a:r>
              <a:rPr lang="en-US" dirty="0"/>
              <a:t> </a:t>
            </a:r>
            <a:r>
              <a:rPr lang="en-US" dirty="0" err="1"/>
              <a:t>worden</a:t>
            </a:r>
            <a:r>
              <a:rPr lang="en-US" dirty="0"/>
              <a:t>;</a:t>
            </a:r>
          </a:p>
          <a:p>
            <a:pPr>
              <a:buFontTx/>
              <a:buChar char="-"/>
            </a:pPr>
            <a:r>
              <a:rPr lang="en-US" dirty="0"/>
              <a:t>De </a:t>
            </a:r>
            <a:r>
              <a:rPr lang="en-US" dirty="0" err="1"/>
              <a:t>bindingstheorie</a:t>
            </a:r>
            <a:r>
              <a:rPr lang="en-US" dirty="0"/>
              <a:t> </a:t>
            </a:r>
            <a:r>
              <a:rPr lang="en-US" dirty="0" err="1"/>
              <a:t>leent</a:t>
            </a:r>
            <a:r>
              <a:rPr lang="en-US" dirty="0"/>
              <a:t> </a:t>
            </a:r>
            <a:r>
              <a:rPr lang="en-US" dirty="0" err="1"/>
              <a:t>zicht</a:t>
            </a:r>
            <a:r>
              <a:rPr lang="en-US" dirty="0"/>
              <a:t> </a:t>
            </a:r>
            <a:r>
              <a:rPr lang="en-US" dirty="0" err="1"/>
              <a:t>uitstekend</a:t>
            </a:r>
            <a:r>
              <a:rPr lang="en-US" dirty="0"/>
              <a:t> </a:t>
            </a:r>
            <a:r>
              <a:rPr lang="en-US" dirty="0" err="1"/>
              <a:t>voor</a:t>
            </a:r>
            <a:r>
              <a:rPr lang="en-US" dirty="0"/>
              <a:t> </a:t>
            </a:r>
            <a:r>
              <a:rPr lang="en-US" dirty="0" err="1"/>
              <a:t>onderzoek</a:t>
            </a:r>
            <a:r>
              <a:rPr lang="en-US" dirty="0"/>
              <a:t> </a:t>
            </a:r>
            <a:r>
              <a:rPr lang="en-US" dirty="0" err="1"/>
              <a:t>naar</a:t>
            </a:r>
            <a:r>
              <a:rPr lang="en-US" dirty="0"/>
              <a:t> </a:t>
            </a:r>
            <a:r>
              <a:rPr lang="en-US" dirty="0" err="1"/>
              <a:t>crimineel</a:t>
            </a:r>
            <a:r>
              <a:rPr lang="en-US" dirty="0"/>
              <a:t> </a:t>
            </a:r>
            <a:r>
              <a:rPr lang="en-US" dirty="0" err="1"/>
              <a:t>gedrag</a:t>
            </a:r>
            <a:r>
              <a:rPr lang="en-US" dirty="0"/>
              <a:t> van </a:t>
            </a:r>
            <a:r>
              <a:rPr lang="en-US" dirty="0" err="1"/>
              <a:t>mensen</a:t>
            </a:r>
            <a:r>
              <a:rPr lang="en-US" dirty="0"/>
              <a:t> </a:t>
            </a:r>
            <a:r>
              <a:rPr lang="en-US" dirty="0" err="1"/>
              <a:t>en</a:t>
            </a:r>
            <a:r>
              <a:rPr lang="en-US" dirty="0"/>
              <a:t> de </a:t>
            </a:r>
            <a:r>
              <a:rPr lang="en-US" dirty="0" err="1"/>
              <a:t>sociale</a:t>
            </a:r>
            <a:r>
              <a:rPr lang="en-US" dirty="0"/>
              <a:t> </a:t>
            </a:r>
            <a:r>
              <a:rPr lang="en-US" dirty="0" err="1"/>
              <a:t>bindingen</a:t>
            </a:r>
            <a:r>
              <a:rPr lang="en-US" dirty="0"/>
              <a:t> die ze </a:t>
            </a:r>
            <a:r>
              <a:rPr lang="en-US" dirty="0" err="1"/>
              <a:t>hebben</a:t>
            </a:r>
            <a:r>
              <a:rPr lang="en-US" dirty="0"/>
              <a:t>;</a:t>
            </a:r>
          </a:p>
          <a:p>
            <a:pPr>
              <a:buFontTx/>
              <a:buChar char="-"/>
            </a:pPr>
            <a:r>
              <a:rPr lang="en-US" dirty="0" err="1"/>
              <a:t>Politici</a:t>
            </a:r>
            <a:r>
              <a:rPr lang="en-US" dirty="0"/>
              <a:t> </a:t>
            </a:r>
            <a:r>
              <a:rPr lang="en-US" dirty="0" err="1"/>
              <a:t>kunnen</a:t>
            </a:r>
            <a:r>
              <a:rPr lang="en-US" dirty="0"/>
              <a:t> </a:t>
            </a:r>
            <a:r>
              <a:rPr lang="en-US" dirty="0" err="1"/>
              <a:t>uitkomsten</a:t>
            </a:r>
            <a:r>
              <a:rPr lang="en-US" dirty="0"/>
              <a:t> van </a:t>
            </a:r>
            <a:r>
              <a:rPr lang="en-US" dirty="0" err="1"/>
              <a:t>onderzoek</a:t>
            </a:r>
            <a:r>
              <a:rPr lang="en-US" dirty="0"/>
              <a:t> </a:t>
            </a:r>
            <a:r>
              <a:rPr lang="en-US" dirty="0" err="1"/>
              <a:t>gebruiken</a:t>
            </a:r>
            <a:r>
              <a:rPr lang="en-US" dirty="0"/>
              <a:t> </a:t>
            </a:r>
            <a:r>
              <a:rPr lang="en-US" dirty="0" err="1"/>
              <a:t>voor</a:t>
            </a:r>
            <a:r>
              <a:rPr lang="en-US" dirty="0"/>
              <a:t> het </a:t>
            </a:r>
            <a:r>
              <a:rPr lang="en-US" dirty="0" err="1"/>
              <a:t>bedenken</a:t>
            </a:r>
            <a:r>
              <a:rPr lang="en-US" dirty="0"/>
              <a:t> van </a:t>
            </a:r>
            <a:r>
              <a:rPr lang="en-US" dirty="0" err="1"/>
              <a:t>oplossingen</a:t>
            </a:r>
            <a:r>
              <a:rPr lang="en-US" dirty="0"/>
              <a:t> </a:t>
            </a:r>
            <a:r>
              <a:rPr lang="en-US" dirty="0" err="1"/>
              <a:t>voor</a:t>
            </a:r>
            <a:r>
              <a:rPr lang="en-US" dirty="0"/>
              <a:t> </a:t>
            </a:r>
            <a:r>
              <a:rPr lang="en-US" dirty="0" err="1"/>
              <a:t>criminaliteit</a:t>
            </a:r>
            <a:r>
              <a:rPr lang="en-US" dirty="0"/>
              <a:t>.</a:t>
            </a:r>
          </a:p>
          <a:p>
            <a:pPr>
              <a:buFontTx/>
              <a:buChar char="-"/>
            </a:pPr>
            <a:endParaRPr lang="en-US" dirty="0"/>
          </a:p>
          <a:p>
            <a:pPr marL="0" indent="0">
              <a:buNone/>
            </a:pPr>
            <a:r>
              <a:rPr lang="en-US" dirty="0" err="1"/>
              <a:t>Nadelen</a:t>
            </a:r>
            <a:r>
              <a:rPr lang="en-US" dirty="0"/>
              <a:t> van de </a:t>
            </a:r>
            <a:r>
              <a:rPr lang="en-US" dirty="0" err="1"/>
              <a:t>Bindingstheorie</a:t>
            </a:r>
            <a:r>
              <a:rPr lang="en-US" dirty="0"/>
              <a:t> (= </a:t>
            </a:r>
            <a:r>
              <a:rPr lang="en-US" dirty="0" err="1"/>
              <a:t>kritiek</a:t>
            </a:r>
            <a:r>
              <a:rPr lang="en-US" dirty="0"/>
              <a:t> op de </a:t>
            </a:r>
            <a:r>
              <a:rPr lang="en-US" dirty="0" err="1"/>
              <a:t>Bindingstheorie</a:t>
            </a:r>
            <a:r>
              <a:rPr lang="en-US" dirty="0"/>
              <a:t>):</a:t>
            </a:r>
            <a:br>
              <a:rPr lang="en-US" dirty="0"/>
            </a:br>
            <a:r>
              <a:rPr lang="en-US" dirty="0"/>
              <a:t>- Hoe </a:t>
            </a:r>
            <a:r>
              <a:rPr lang="en-US" dirty="0" err="1"/>
              <a:t>kan</a:t>
            </a:r>
            <a:r>
              <a:rPr lang="en-US" dirty="0"/>
              <a:t> er </a:t>
            </a:r>
            <a:r>
              <a:rPr lang="en-US" dirty="0" err="1"/>
              <a:t>verklaard</a:t>
            </a:r>
            <a:r>
              <a:rPr lang="en-US" dirty="0"/>
              <a:t> </a:t>
            </a:r>
            <a:r>
              <a:rPr lang="en-US" dirty="0" err="1"/>
              <a:t>worden</a:t>
            </a:r>
            <a:r>
              <a:rPr lang="en-US" dirty="0"/>
              <a:t> </a:t>
            </a:r>
            <a:r>
              <a:rPr lang="en-US" dirty="0" err="1"/>
              <a:t>dat</a:t>
            </a:r>
            <a:r>
              <a:rPr lang="en-US" dirty="0"/>
              <a:t> </a:t>
            </a:r>
            <a:r>
              <a:rPr lang="en-US" dirty="0" err="1"/>
              <a:t>criminaliteit</a:t>
            </a:r>
            <a:r>
              <a:rPr lang="en-US" dirty="0"/>
              <a:t> die </a:t>
            </a:r>
            <a:r>
              <a:rPr lang="en-US" dirty="0" err="1"/>
              <a:t>wordt</a:t>
            </a:r>
            <a:r>
              <a:rPr lang="en-US" dirty="0"/>
              <a:t> </a:t>
            </a:r>
            <a:r>
              <a:rPr lang="en-US" dirty="0" err="1"/>
              <a:t>afgeremd</a:t>
            </a:r>
            <a:r>
              <a:rPr lang="en-US" dirty="0"/>
              <a:t> door </a:t>
            </a:r>
            <a:r>
              <a:rPr lang="en-US" dirty="0" err="1"/>
              <a:t>sterke</a:t>
            </a:r>
            <a:r>
              <a:rPr lang="en-US" dirty="0"/>
              <a:t> </a:t>
            </a:r>
            <a:br>
              <a:rPr lang="en-US" dirty="0"/>
            </a:br>
            <a:r>
              <a:rPr lang="en-US" dirty="0"/>
              <a:t>   </a:t>
            </a:r>
            <a:r>
              <a:rPr lang="en-US" dirty="0" err="1"/>
              <a:t>vriendschapsbanden</a:t>
            </a:r>
            <a:r>
              <a:rPr lang="en-US" dirty="0"/>
              <a:t> </a:t>
            </a:r>
            <a:r>
              <a:rPr lang="en-US" dirty="0" err="1"/>
              <a:t>toch</a:t>
            </a:r>
            <a:r>
              <a:rPr lang="en-US" dirty="0"/>
              <a:t> </a:t>
            </a:r>
            <a:r>
              <a:rPr lang="en-US" dirty="0" err="1"/>
              <a:t>leidt</a:t>
            </a:r>
            <a:r>
              <a:rPr lang="en-US" dirty="0"/>
              <a:t> tot het </a:t>
            </a:r>
            <a:r>
              <a:rPr lang="en-US" dirty="0" err="1"/>
              <a:t>ontstaan</a:t>
            </a:r>
            <a:r>
              <a:rPr lang="en-US" dirty="0"/>
              <a:t> van </a:t>
            </a:r>
            <a:r>
              <a:rPr lang="en-US" dirty="0" err="1"/>
              <a:t>vriendnclubs</a:t>
            </a:r>
            <a:r>
              <a:rPr lang="en-US" dirty="0"/>
              <a:t> van </a:t>
            </a:r>
            <a:r>
              <a:rPr lang="en-US" dirty="0" err="1"/>
              <a:t>criminelen</a:t>
            </a:r>
            <a:r>
              <a:rPr lang="en-US" dirty="0"/>
              <a:t>?</a:t>
            </a:r>
          </a:p>
          <a:p>
            <a:pPr>
              <a:buFontTx/>
              <a:buChar char="-"/>
            </a:pPr>
            <a:r>
              <a:rPr lang="en-US" dirty="0"/>
              <a:t>Er is </a:t>
            </a:r>
            <a:r>
              <a:rPr lang="en-US" dirty="0" err="1"/>
              <a:t>wel</a:t>
            </a:r>
            <a:r>
              <a:rPr lang="en-US" dirty="0"/>
              <a:t> </a:t>
            </a:r>
            <a:r>
              <a:rPr lang="en-US" dirty="0" err="1"/>
              <a:t>een</a:t>
            </a:r>
            <a:r>
              <a:rPr lang="en-US" dirty="0"/>
              <a:t> </a:t>
            </a:r>
            <a:r>
              <a:rPr lang="en-US" dirty="0" err="1"/>
              <a:t>verband</a:t>
            </a:r>
            <a:r>
              <a:rPr lang="en-US" dirty="0"/>
              <a:t> met de mate van binding met </a:t>
            </a:r>
            <a:r>
              <a:rPr lang="en-US" dirty="0" err="1"/>
              <a:t>ouders</a:t>
            </a:r>
            <a:r>
              <a:rPr lang="en-US" dirty="0"/>
              <a:t> </a:t>
            </a:r>
            <a:r>
              <a:rPr lang="en-US" dirty="0" err="1"/>
              <a:t>en</a:t>
            </a:r>
            <a:r>
              <a:rPr lang="en-US" dirty="0"/>
              <a:t> school, maar </a:t>
            </a:r>
            <a:r>
              <a:rPr lang="en-US" dirty="0" err="1"/>
              <a:t>dat</a:t>
            </a:r>
            <a:r>
              <a:rPr lang="en-US" dirty="0"/>
              <a:t> </a:t>
            </a:r>
            <a:r>
              <a:rPr lang="en-US" dirty="0" err="1"/>
              <a:t>zegt</a:t>
            </a:r>
            <a:r>
              <a:rPr lang="en-US" dirty="0"/>
              <a:t> </a:t>
            </a:r>
            <a:r>
              <a:rPr lang="en-US" dirty="0" err="1"/>
              <a:t>niets</a:t>
            </a:r>
            <a:r>
              <a:rPr lang="en-US" dirty="0"/>
              <a:t> over </a:t>
            </a:r>
            <a:r>
              <a:rPr lang="en-US" dirty="0" err="1"/>
              <a:t>oorzaak</a:t>
            </a:r>
            <a:r>
              <a:rPr lang="en-US" dirty="0"/>
              <a:t> </a:t>
            </a:r>
            <a:r>
              <a:rPr lang="en-US" dirty="0" err="1"/>
              <a:t>en</a:t>
            </a:r>
            <a:r>
              <a:rPr lang="en-US" dirty="0"/>
              <a:t> </a:t>
            </a:r>
            <a:r>
              <a:rPr lang="en-US" dirty="0" err="1"/>
              <a:t>gevolg</a:t>
            </a:r>
            <a:r>
              <a:rPr lang="en-US" dirty="0"/>
              <a:t>;</a:t>
            </a:r>
          </a:p>
          <a:p>
            <a:pPr>
              <a:buFontTx/>
              <a:buChar char="-"/>
            </a:pPr>
            <a:r>
              <a:rPr lang="en-US" dirty="0"/>
              <a:t>Hoe </a:t>
            </a:r>
            <a:r>
              <a:rPr lang="en-US" dirty="0" err="1"/>
              <a:t>moeten</a:t>
            </a:r>
            <a:r>
              <a:rPr lang="en-US" dirty="0"/>
              <a:t> we </a:t>
            </a:r>
            <a:r>
              <a:rPr lang="en-US" dirty="0" err="1"/>
              <a:t>zware</a:t>
            </a:r>
            <a:r>
              <a:rPr lang="en-US" dirty="0"/>
              <a:t> </a:t>
            </a:r>
            <a:r>
              <a:rPr lang="en-US" dirty="0" err="1"/>
              <a:t>criminaliteit</a:t>
            </a:r>
            <a:r>
              <a:rPr lang="en-US" dirty="0"/>
              <a:t> in </a:t>
            </a:r>
            <a:r>
              <a:rPr lang="en-US" dirty="0" err="1"/>
              <a:t>jeugdbendes</a:t>
            </a:r>
            <a:r>
              <a:rPr lang="en-US" dirty="0"/>
              <a:t> </a:t>
            </a:r>
            <a:r>
              <a:rPr lang="en-US" dirty="0" err="1"/>
              <a:t>en</a:t>
            </a:r>
            <a:r>
              <a:rPr lang="en-US" dirty="0"/>
              <a:t> </a:t>
            </a:r>
            <a:r>
              <a:rPr lang="en-US" dirty="0" err="1"/>
              <a:t>georganiseerde</a:t>
            </a:r>
            <a:r>
              <a:rPr lang="en-US" dirty="0"/>
              <a:t> </a:t>
            </a:r>
            <a:r>
              <a:rPr lang="en-US" dirty="0" err="1"/>
              <a:t>misdaad</a:t>
            </a:r>
            <a:r>
              <a:rPr lang="en-US" dirty="0"/>
              <a:t> </a:t>
            </a:r>
            <a:r>
              <a:rPr lang="en-US" dirty="0" err="1"/>
              <a:t>verklaren</a:t>
            </a:r>
            <a:r>
              <a:rPr lang="en-US" dirty="0"/>
              <a:t>? </a:t>
            </a:r>
            <a:r>
              <a:rPr lang="en-US" dirty="0" err="1"/>
              <a:t>En</a:t>
            </a:r>
            <a:r>
              <a:rPr lang="en-US" dirty="0"/>
              <a:t> </a:t>
            </a:r>
            <a:r>
              <a:rPr lang="en-US" dirty="0" err="1"/>
              <a:t>witteboordencriminaliteit</a:t>
            </a:r>
            <a:r>
              <a:rPr lang="en-US" dirty="0"/>
              <a:t>?</a:t>
            </a:r>
            <a:endParaRPr lang="nl-NL" dirty="0"/>
          </a:p>
        </p:txBody>
      </p:sp>
    </p:spTree>
    <p:extLst>
      <p:ext uri="{BB962C8B-B14F-4D97-AF65-F5344CB8AC3E}">
        <p14:creationId xmlns:p14="http://schemas.microsoft.com/office/powerpoint/2010/main" val="440248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538B55-6DAC-D78D-38B3-5DB96BA7DA62}"/>
              </a:ext>
            </a:extLst>
          </p:cNvPr>
          <p:cNvSpPr>
            <a:spLocks noGrp="1"/>
          </p:cNvSpPr>
          <p:nvPr>
            <p:ph type="title"/>
          </p:nvPr>
        </p:nvSpPr>
        <p:spPr/>
        <p:txBody>
          <a:bodyPr/>
          <a:lstStyle/>
          <a:p>
            <a:r>
              <a:rPr lang="en-US" dirty="0" err="1"/>
              <a:t>Bindingstheorie</a:t>
            </a:r>
            <a:r>
              <a:rPr lang="en-US" dirty="0"/>
              <a:t> versus </a:t>
            </a:r>
            <a:r>
              <a:rPr lang="en-US" dirty="0" err="1"/>
              <a:t>criminelen</a:t>
            </a:r>
            <a:r>
              <a:rPr lang="en-US" dirty="0"/>
              <a:t> </a:t>
            </a:r>
            <a:r>
              <a:rPr lang="en-US" dirty="0" err="1"/>
              <a:t>straffen</a:t>
            </a:r>
            <a:endParaRPr lang="nl-NL" dirty="0"/>
          </a:p>
        </p:txBody>
      </p:sp>
      <p:sp>
        <p:nvSpPr>
          <p:cNvPr id="3" name="Tijdelijke aanduiding voor inhoud 2">
            <a:extLst>
              <a:ext uri="{FF2B5EF4-FFF2-40B4-BE49-F238E27FC236}">
                <a16:creationId xmlns:a16="http://schemas.microsoft.com/office/drawing/2014/main" id="{B51B14EE-21CC-73B2-4DAD-11C49F2DDF09}"/>
              </a:ext>
            </a:extLst>
          </p:cNvPr>
          <p:cNvSpPr>
            <a:spLocks noGrp="1"/>
          </p:cNvSpPr>
          <p:nvPr>
            <p:ph idx="1"/>
          </p:nvPr>
        </p:nvSpPr>
        <p:spPr/>
        <p:txBody>
          <a:bodyPr>
            <a:normAutofit fontScale="85000" lnSpcReduction="20000"/>
          </a:bodyPr>
          <a:lstStyle/>
          <a:p>
            <a:pPr marL="0" indent="0">
              <a:buNone/>
            </a:pPr>
            <a:r>
              <a:rPr lang="en-US" dirty="0" err="1"/>
              <a:t>Uitgaande</a:t>
            </a:r>
            <a:r>
              <a:rPr lang="en-US" dirty="0"/>
              <a:t> van de </a:t>
            </a:r>
            <a:r>
              <a:rPr lang="en-US" dirty="0" err="1"/>
              <a:t>bindingstheorie</a:t>
            </a:r>
            <a:r>
              <a:rPr lang="en-US" dirty="0"/>
              <a:t>, </a:t>
            </a:r>
            <a:r>
              <a:rPr lang="en-US" dirty="0" err="1"/>
              <a:t>zal</a:t>
            </a:r>
            <a:r>
              <a:rPr lang="en-US" dirty="0"/>
              <a:t> men </a:t>
            </a:r>
            <a:r>
              <a:rPr lang="en-US" dirty="0" err="1"/>
              <a:t>niet</a:t>
            </a:r>
            <a:r>
              <a:rPr lang="en-US" dirty="0"/>
              <a:t> </a:t>
            </a:r>
            <a:r>
              <a:rPr lang="en-US" dirty="0" err="1"/>
              <a:t>kiezen</a:t>
            </a:r>
            <a:r>
              <a:rPr lang="en-US" dirty="0"/>
              <a:t> </a:t>
            </a:r>
            <a:r>
              <a:rPr lang="en-US" dirty="0" err="1"/>
              <a:t>voor</a:t>
            </a:r>
            <a:r>
              <a:rPr lang="en-US" dirty="0"/>
              <a:t> </a:t>
            </a:r>
            <a:r>
              <a:rPr lang="en-US" dirty="0" err="1"/>
              <a:t>langdurige</a:t>
            </a:r>
            <a:r>
              <a:rPr lang="en-US" dirty="0"/>
              <a:t> </a:t>
            </a:r>
            <a:r>
              <a:rPr lang="en-US" dirty="0" err="1"/>
              <a:t>gevangenisstraffen</a:t>
            </a:r>
            <a:r>
              <a:rPr lang="en-US" dirty="0"/>
              <a:t>. </a:t>
            </a:r>
            <a:r>
              <a:rPr lang="en-US" dirty="0" err="1"/>
              <a:t>Gedetineerden</a:t>
            </a:r>
            <a:r>
              <a:rPr lang="en-US" dirty="0"/>
              <a:t> </a:t>
            </a:r>
            <a:r>
              <a:rPr lang="en-US" dirty="0" err="1"/>
              <a:t>kunnen</a:t>
            </a:r>
            <a:r>
              <a:rPr lang="en-US" dirty="0"/>
              <a:t> </a:t>
            </a:r>
            <a:r>
              <a:rPr lang="en-US" dirty="0" err="1"/>
              <a:t>immers</a:t>
            </a:r>
            <a:r>
              <a:rPr lang="en-US" dirty="0"/>
              <a:t> door </a:t>
            </a:r>
            <a:r>
              <a:rPr lang="en-US" dirty="0" err="1"/>
              <a:t>een</a:t>
            </a:r>
            <a:r>
              <a:rPr lang="en-US" dirty="0"/>
              <a:t> </a:t>
            </a:r>
            <a:r>
              <a:rPr lang="en-US" dirty="0" err="1"/>
              <a:t>langdurig</a:t>
            </a:r>
            <a:r>
              <a:rPr lang="en-US" dirty="0"/>
              <a:t> </a:t>
            </a:r>
            <a:r>
              <a:rPr lang="en-US" dirty="0" err="1"/>
              <a:t>verblijf</a:t>
            </a:r>
            <a:r>
              <a:rPr lang="en-US" dirty="0"/>
              <a:t> in de </a:t>
            </a:r>
            <a:r>
              <a:rPr lang="en-US" dirty="0" err="1"/>
              <a:t>gevangens</a:t>
            </a:r>
            <a:r>
              <a:rPr lang="en-US" dirty="0"/>
              <a:t> </a:t>
            </a:r>
            <a:r>
              <a:rPr lang="en-US" dirty="0" err="1"/>
              <a:t>hun</a:t>
            </a:r>
            <a:r>
              <a:rPr lang="en-US" dirty="0"/>
              <a:t> </a:t>
            </a:r>
            <a:r>
              <a:rPr lang="en-US" dirty="0" err="1"/>
              <a:t>bindingen</a:t>
            </a:r>
            <a:r>
              <a:rPr lang="en-US" dirty="0"/>
              <a:t> met </a:t>
            </a:r>
            <a:r>
              <a:rPr lang="en-US" dirty="0" err="1"/>
              <a:t>familie</a:t>
            </a:r>
            <a:r>
              <a:rPr lang="en-US" dirty="0"/>
              <a:t>, </a:t>
            </a:r>
            <a:r>
              <a:rPr lang="en-US" dirty="0" err="1"/>
              <a:t>vrienden</a:t>
            </a:r>
            <a:r>
              <a:rPr lang="en-US" dirty="0"/>
              <a:t> </a:t>
            </a:r>
            <a:r>
              <a:rPr lang="en-US" dirty="0" err="1"/>
              <a:t>en</a:t>
            </a:r>
            <a:r>
              <a:rPr lang="en-US" dirty="0"/>
              <a:t> </a:t>
            </a:r>
            <a:r>
              <a:rPr lang="en-US" dirty="0" err="1"/>
              <a:t>werk</a:t>
            </a:r>
            <a:r>
              <a:rPr lang="en-US" dirty="0"/>
              <a:t> </a:t>
            </a:r>
            <a:r>
              <a:rPr lang="en-US" dirty="0" err="1"/>
              <a:t>kwijtraken</a:t>
            </a:r>
            <a:r>
              <a:rPr lang="en-US" dirty="0"/>
              <a:t>. </a:t>
            </a:r>
            <a:r>
              <a:rPr lang="en-US" dirty="0" err="1"/>
              <a:t>Daardoor</a:t>
            </a:r>
            <a:r>
              <a:rPr lang="en-US" dirty="0"/>
              <a:t> is er minder </a:t>
            </a:r>
            <a:r>
              <a:rPr lang="en-US" dirty="0" err="1"/>
              <a:t>stimulans</a:t>
            </a:r>
            <a:r>
              <a:rPr lang="en-US" dirty="0"/>
              <a:t> om in de </a:t>
            </a:r>
            <a:r>
              <a:rPr lang="en-US" dirty="0" err="1"/>
              <a:t>toekomst</a:t>
            </a:r>
            <a:r>
              <a:rPr lang="en-US" dirty="0"/>
              <a:t> </a:t>
            </a:r>
            <a:r>
              <a:rPr lang="en-US" dirty="0" err="1"/>
              <a:t>geen</a:t>
            </a:r>
            <a:r>
              <a:rPr lang="en-US" dirty="0"/>
              <a:t> </a:t>
            </a:r>
            <a:r>
              <a:rPr lang="en-US" dirty="0" err="1"/>
              <a:t>overtreding</a:t>
            </a:r>
            <a:r>
              <a:rPr lang="en-US" dirty="0"/>
              <a:t>/ </a:t>
            </a:r>
            <a:r>
              <a:rPr lang="en-US" dirty="0" err="1"/>
              <a:t>misdrijf</a:t>
            </a:r>
            <a:r>
              <a:rPr lang="en-US" dirty="0"/>
              <a:t> </a:t>
            </a:r>
            <a:r>
              <a:rPr lang="en-US" dirty="0" err="1"/>
              <a:t>te</a:t>
            </a:r>
            <a:r>
              <a:rPr lang="en-US" dirty="0"/>
              <a:t> </a:t>
            </a:r>
            <a:r>
              <a:rPr lang="en-US" dirty="0" err="1"/>
              <a:t>begaan</a:t>
            </a:r>
            <a:r>
              <a:rPr lang="en-US" dirty="0"/>
              <a:t>.</a:t>
            </a:r>
          </a:p>
          <a:p>
            <a:pPr marL="0" indent="0">
              <a:buNone/>
            </a:pPr>
            <a:r>
              <a:rPr lang="en-US" dirty="0"/>
              <a:t>De </a:t>
            </a:r>
            <a:r>
              <a:rPr lang="en-US" dirty="0" err="1"/>
              <a:t>enige</a:t>
            </a:r>
            <a:r>
              <a:rPr lang="en-US" dirty="0"/>
              <a:t> </a:t>
            </a:r>
            <a:r>
              <a:rPr lang="en-US" dirty="0" err="1"/>
              <a:t>bindingen</a:t>
            </a:r>
            <a:r>
              <a:rPr lang="en-US" dirty="0"/>
              <a:t> die in de </a:t>
            </a:r>
            <a:r>
              <a:rPr lang="en-US" dirty="0" err="1"/>
              <a:t>gevangenis</a:t>
            </a:r>
            <a:r>
              <a:rPr lang="en-US" dirty="0"/>
              <a:t> </a:t>
            </a:r>
            <a:r>
              <a:rPr lang="en-US" dirty="0" err="1"/>
              <a:t>toenemen</a:t>
            </a:r>
            <a:r>
              <a:rPr lang="en-US" dirty="0"/>
              <a:t>, </a:t>
            </a:r>
            <a:r>
              <a:rPr lang="en-US" dirty="0" err="1"/>
              <a:t>zijn</a:t>
            </a:r>
            <a:r>
              <a:rPr lang="en-US" dirty="0"/>
              <a:t> ‘ </a:t>
            </a:r>
            <a:r>
              <a:rPr lang="en-US" dirty="0" err="1"/>
              <a:t>criminele</a:t>
            </a:r>
            <a:r>
              <a:rPr lang="en-US" dirty="0"/>
              <a:t> </a:t>
            </a:r>
            <a:r>
              <a:rPr lang="en-US" dirty="0" err="1"/>
              <a:t>bindingen</a:t>
            </a:r>
            <a:r>
              <a:rPr lang="en-US" dirty="0"/>
              <a:t>’. </a:t>
            </a:r>
            <a:r>
              <a:rPr lang="en-US" dirty="0" err="1"/>
              <a:t>Gedetineerden</a:t>
            </a:r>
            <a:r>
              <a:rPr lang="en-US" dirty="0"/>
              <a:t> </a:t>
            </a:r>
            <a:r>
              <a:rPr lang="en-US" dirty="0" err="1"/>
              <a:t>gaan</a:t>
            </a:r>
            <a:r>
              <a:rPr lang="en-US" dirty="0"/>
              <a:t> </a:t>
            </a:r>
            <a:r>
              <a:rPr lang="en-US" dirty="0" err="1"/>
              <a:t>zich</a:t>
            </a:r>
            <a:r>
              <a:rPr lang="en-US" dirty="0"/>
              <a:t> </a:t>
            </a:r>
            <a:r>
              <a:rPr lang="en-US" dirty="0" err="1"/>
              <a:t>vaak</a:t>
            </a:r>
            <a:r>
              <a:rPr lang="en-US" dirty="0"/>
              <a:t> </a:t>
            </a:r>
            <a:r>
              <a:rPr lang="en-US" dirty="0" err="1"/>
              <a:t>aanpassen</a:t>
            </a:r>
            <a:r>
              <a:rPr lang="en-US" dirty="0"/>
              <a:t> </a:t>
            </a:r>
            <a:r>
              <a:rPr lang="en-US" dirty="0" err="1"/>
              <a:t>aan</a:t>
            </a:r>
            <a:r>
              <a:rPr lang="en-US" dirty="0"/>
              <a:t> de </a:t>
            </a:r>
            <a:r>
              <a:rPr lang="en-US" dirty="0" err="1"/>
              <a:t>heersende</a:t>
            </a:r>
            <a:r>
              <a:rPr lang="en-US" dirty="0"/>
              <a:t> </a:t>
            </a:r>
            <a:r>
              <a:rPr lang="en-US" dirty="0" err="1"/>
              <a:t>cultuur</a:t>
            </a:r>
            <a:r>
              <a:rPr lang="en-US" dirty="0"/>
              <a:t> in de </a:t>
            </a:r>
            <a:r>
              <a:rPr lang="en-US" dirty="0" err="1"/>
              <a:t>gevangenis</a:t>
            </a:r>
            <a:r>
              <a:rPr lang="en-US" dirty="0"/>
              <a:t>, </a:t>
            </a:r>
            <a:r>
              <a:rPr lang="en-US" dirty="0" err="1"/>
              <a:t>dus</a:t>
            </a:r>
            <a:r>
              <a:rPr lang="en-US" dirty="0"/>
              <a:t> </a:t>
            </a:r>
            <a:r>
              <a:rPr lang="en-US" dirty="0" err="1"/>
              <a:t>aan</a:t>
            </a:r>
            <a:r>
              <a:rPr lang="en-US" dirty="0"/>
              <a:t> </a:t>
            </a:r>
            <a:r>
              <a:rPr lang="en-US" dirty="0" err="1"/>
              <a:t>andere</a:t>
            </a:r>
            <a:r>
              <a:rPr lang="en-US" dirty="0"/>
              <a:t> </a:t>
            </a:r>
            <a:r>
              <a:rPr lang="en-US" dirty="0" err="1"/>
              <a:t>gedetineerden</a:t>
            </a:r>
            <a:r>
              <a:rPr lang="en-US" dirty="0"/>
              <a:t> (die er </a:t>
            </a:r>
            <a:r>
              <a:rPr lang="en-US" dirty="0" err="1"/>
              <a:t>samen</a:t>
            </a:r>
            <a:r>
              <a:rPr lang="en-US" dirty="0"/>
              <a:t> </a:t>
            </a:r>
            <a:r>
              <a:rPr lang="en-US" dirty="0" err="1"/>
              <a:t>waarden</a:t>
            </a:r>
            <a:r>
              <a:rPr lang="en-US" dirty="0"/>
              <a:t>, </a:t>
            </a:r>
            <a:r>
              <a:rPr lang="en-US" dirty="0" err="1"/>
              <a:t>normen</a:t>
            </a:r>
            <a:r>
              <a:rPr lang="en-US" dirty="0"/>
              <a:t>, </a:t>
            </a:r>
            <a:r>
              <a:rPr lang="en-US" dirty="0" err="1"/>
              <a:t>opvattingen</a:t>
            </a:r>
            <a:r>
              <a:rPr lang="en-US" dirty="0"/>
              <a:t> </a:t>
            </a:r>
            <a:r>
              <a:rPr lang="en-US" dirty="0" err="1"/>
              <a:t>en</a:t>
            </a:r>
            <a:r>
              <a:rPr lang="en-US" dirty="0"/>
              <a:t> </a:t>
            </a:r>
            <a:r>
              <a:rPr lang="en-US" dirty="0" err="1"/>
              <a:t>gewoonten</a:t>
            </a:r>
            <a:r>
              <a:rPr lang="en-US" dirty="0"/>
              <a:t> op </a:t>
            </a:r>
            <a:r>
              <a:rPr lang="en-US" dirty="0" err="1"/>
              <a:t>nahouden</a:t>
            </a:r>
            <a:r>
              <a:rPr lang="en-US" dirty="0"/>
              <a:t> die </a:t>
            </a:r>
            <a:r>
              <a:rPr lang="en-US" dirty="0" err="1"/>
              <a:t>anders</a:t>
            </a:r>
            <a:r>
              <a:rPr lang="en-US" dirty="0"/>
              <a:t> </a:t>
            </a:r>
            <a:r>
              <a:rPr lang="en-US" dirty="0" err="1"/>
              <a:t>zijn</a:t>
            </a:r>
            <a:r>
              <a:rPr lang="en-US" dirty="0"/>
              <a:t> dan </a:t>
            </a:r>
            <a:r>
              <a:rPr lang="en-US" dirty="0" err="1"/>
              <a:t>binnen</a:t>
            </a:r>
            <a:r>
              <a:rPr lang="en-US" dirty="0"/>
              <a:t> de </a:t>
            </a:r>
            <a:r>
              <a:rPr lang="en-US" dirty="0" err="1"/>
              <a:t>dominante</a:t>
            </a:r>
            <a:r>
              <a:rPr lang="en-US" dirty="0"/>
              <a:t> </a:t>
            </a:r>
            <a:r>
              <a:rPr lang="en-US" dirty="0" err="1"/>
              <a:t>cultuur</a:t>
            </a:r>
            <a:r>
              <a:rPr lang="en-US" dirty="0"/>
              <a:t>).</a:t>
            </a:r>
          </a:p>
          <a:p>
            <a:pPr marL="0" indent="0">
              <a:buNone/>
            </a:pPr>
            <a:endParaRPr lang="en-US" dirty="0"/>
          </a:p>
          <a:p>
            <a:pPr marL="0" indent="0">
              <a:buNone/>
            </a:pPr>
            <a:r>
              <a:rPr lang="en-US" dirty="0" err="1"/>
              <a:t>Beste</a:t>
            </a:r>
            <a:r>
              <a:rPr lang="en-US" dirty="0"/>
              <a:t> </a:t>
            </a:r>
            <a:r>
              <a:rPr lang="en-US" dirty="0" err="1"/>
              <a:t>straffen</a:t>
            </a:r>
            <a:r>
              <a:rPr lang="en-US" dirty="0"/>
              <a:t> </a:t>
            </a:r>
            <a:r>
              <a:rPr lang="en-US" dirty="0" err="1"/>
              <a:t>volgens</a:t>
            </a:r>
            <a:r>
              <a:rPr lang="en-US" dirty="0"/>
              <a:t> de </a:t>
            </a:r>
            <a:r>
              <a:rPr lang="en-US" dirty="0" err="1"/>
              <a:t>bindingstheorie</a:t>
            </a:r>
            <a:r>
              <a:rPr lang="en-US" dirty="0"/>
              <a:t>:</a:t>
            </a:r>
          </a:p>
          <a:p>
            <a:pPr>
              <a:buFontTx/>
              <a:buChar char="-"/>
            </a:pPr>
            <a:r>
              <a:rPr lang="en-US" dirty="0" err="1"/>
              <a:t>Taakstraffen</a:t>
            </a:r>
            <a:r>
              <a:rPr lang="en-US" dirty="0"/>
              <a:t> (</a:t>
            </a:r>
            <a:r>
              <a:rPr lang="en-US" dirty="0" err="1"/>
              <a:t>werk</a:t>
            </a:r>
            <a:r>
              <a:rPr lang="en-US" dirty="0"/>
              <a:t>- </a:t>
            </a:r>
            <a:r>
              <a:rPr lang="en-US" dirty="0" err="1"/>
              <a:t>en</a:t>
            </a:r>
            <a:r>
              <a:rPr lang="en-US" dirty="0"/>
              <a:t> </a:t>
            </a:r>
            <a:r>
              <a:rPr lang="en-US" dirty="0" err="1"/>
              <a:t>leerstraffen</a:t>
            </a:r>
            <a:r>
              <a:rPr lang="en-US" dirty="0"/>
              <a:t>, maar </a:t>
            </a:r>
            <a:r>
              <a:rPr lang="en-US" dirty="0" err="1"/>
              <a:t>wel</a:t>
            </a:r>
            <a:r>
              <a:rPr lang="en-US" dirty="0"/>
              <a:t> </a:t>
            </a:r>
            <a:r>
              <a:rPr lang="en-US" dirty="0" err="1"/>
              <a:t>thuis</a:t>
            </a:r>
            <a:r>
              <a:rPr lang="en-US" dirty="0"/>
              <a:t> </a:t>
            </a:r>
            <a:r>
              <a:rPr lang="en-US" dirty="0" err="1"/>
              <a:t>leven</a:t>
            </a:r>
            <a:r>
              <a:rPr lang="en-US" dirty="0"/>
              <a:t> met je </a:t>
            </a:r>
            <a:r>
              <a:rPr lang="en-US" dirty="0" err="1"/>
              <a:t>bindingen</a:t>
            </a:r>
            <a:r>
              <a:rPr lang="en-US" dirty="0"/>
              <a:t>)</a:t>
            </a:r>
          </a:p>
          <a:p>
            <a:pPr>
              <a:buFontTx/>
              <a:buChar char="-"/>
            </a:pPr>
            <a:r>
              <a:rPr lang="en-US" dirty="0" err="1"/>
              <a:t>Elektronisch</a:t>
            </a:r>
            <a:r>
              <a:rPr lang="en-US" dirty="0"/>
              <a:t> </a:t>
            </a:r>
            <a:r>
              <a:rPr lang="en-US" dirty="0" err="1"/>
              <a:t>toezicht</a:t>
            </a:r>
            <a:r>
              <a:rPr lang="en-US" dirty="0"/>
              <a:t> (</a:t>
            </a:r>
            <a:r>
              <a:rPr lang="en-US" dirty="0" err="1"/>
              <a:t>enkelband</a:t>
            </a:r>
            <a:r>
              <a:rPr lang="en-US" dirty="0"/>
              <a:t>, maar </a:t>
            </a:r>
            <a:r>
              <a:rPr lang="en-US" dirty="0" err="1"/>
              <a:t>wel</a:t>
            </a:r>
            <a:r>
              <a:rPr lang="en-US" dirty="0"/>
              <a:t> </a:t>
            </a:r>
            <a:r>
              <a:rPr lang="en-US" dirty="0" err="1"/>
              <a:t>thuis</a:t>
            </a:r>
            <a:r>
              <a:rPr lang="en-US" dirty="0"/>
              <a:t> </a:t>
            </a:r>
            <a:r>
              <a:rPr lang="en-US" dirty="0" err="1"/>
              <a:t>leven</a:t>
            </a:r>
            <a:r>
              <a:rPr lang="en-US" dirty="0"/>
              <a:t> met je </a:t>
            </a:r>
            <a:r>
              <a:rPr lang="en-US" dirty="0" err="1"/>
              <a:t>bindingen</a:t>
            </a:r>
            <a:r>
              <a:rPr lang="en-US" dirty="0"/>
              <a:t>)</a:t>
            </a:r>
            <a:endParaRPr lang="nl-NL" dirty="0"/>
          </a:p>
        </p:txBody>
      </p:sp>
    </p:spTree>
    <p:extLst>
      <p:ext uri="{BB962C8B-B14F-4D97-AF65-F5344CB8AC3E}">
        <p14:creationId xmlns:p14="http://schemas.microsoft.com/office/powerpoint/2010/main" val="1948509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8A8C15-CC88-45EA-95AC-3655FB5B6FA2}"/>
              </a:ext>
            </a:extLst>
          </p:cNvPr>
          <p:cNvSpPr>
            <a:spLocks noGrp="1"/>
          </p:cNvSpPr>
          <p:nvPr>
            <p:ph type="title"/>
          </p:nvPr>
        </p:nvSpPr>
        <p:spPr/>
        <p:txBody>
          <a:bodyPr/>
          <a:lstStyle/>
          <a:p>
            <a:r>
              <a:rPr lang="en-US" dirty="0" err="1"/>
              <a:t>Bindingstheorie</a:t>
            </a:r>
            <a:r>
              <a:rPr lang="en-US" dirty="0"/>
              <a:t>, </a:t>
            </a:r>
            <a:r>
              <a:rPr lang="en-US" dirty="0" err="1"/>
              <a:t>straffen</a:t>
            </a:r>
            <a:r>
              <a:rPr lang="en-US" dirty="0"/>
              <a:t> </a:t>
            </a:r>
            <a:r>
              <a:rPr lang="en-US" dirty="0" err="1"/>
              <a:t>en</a:t>
            </a:r>
            <a:r>
              <a:rPr lang="en-US" dirty="0"/>
              <a:t> </a:t>
            </a:r>
            <a:r>
              <a:rPr lang="en-US" dirty="0" err="1"/>
              <a:t>doelen</a:t>
            </a:r>
            <a:r>
              <a:rPr lang="en-US" dirty="0"/>
              <a:t> van </a:t>
            </a:r>
            <a:r>
              <a:rPr lang="en-US" dirty="0" err="1"/>
              <a:t>straffen</a:t>
            </a:r>
            <a:endParaRPr lang="nl-NL" dirty="0"/>
          </a:p>
        </p:txBody>
      </p:sp>
      <p:sp>
        <p:nvSpPr>
          <p:cNvPr id="3" name="Tijdelijke aanduiding voor inhoud 2">
            <a:extLst>
              <a:ext uri="{FF2B5EF4-FFF2-40B4-BE49-F238E27FC236}">
                <a16:creationId xmlns:a16="http://schemas.microsoft.com/office/drawing/2014/main" id="{4F50A019-510C-B6F9-F1BA-75A9EE37ED0C}"/>
              </a:ext>
            </a:extLst>
          </p:cNvPr>
          <p:cNvSpPr>
            <a:spLocks noGrp="1"/>
          </p:cNvSpPr>
          <p:nvPr>
            <p:ph idx="1"/>
          </p:nvPr>
        </p:nvSpPr>
        <p:spPr/>
        <p:txBody>
          <a:bodyPr>
            <a:normAutofit fontScale="77500" lnSpcReduction="20000"/>
          </a:bodyPr>
          <a:lstStyle/>
          <a:p>
            <a:pPr marL="0" indent="0">
              <a:buNone/>
            </a:pPr>
            <a:r>
              <a:rPr lang="en-US" dirty="0" err="1"/>
              <a:t>Bindingstheorie</a:t>
            </a:r>
            <a:r>
              <a:rPr lang="en-US" dirty="0"/>
              <a:t> versus </a:t>
            </a:r>
            <a:r>
              <a:rPr lang="en-US" dirty="0" err="1"/>
              <a:t>straffen</a:t>
            </a:r>
            <a:r>
              <a:rPr lang="en-US" dirty="0"/>
              <a:t> </a:t>
            </a:r>
            <a:r>
              <a:rPr lang="en-US" dirty="0" err="1"/>
              <a:t>criminelen</a:t>
            </a:r>
            <a:r>
              <a:rPr lang="en-US" dirty="0"/>
              <a:t> </a:t>
            </a:r>
            <a:r>
              <a:rPr lang="en-US" dirty="0" err="1"/>
              <a:t>en</a:t>
            </a:r>
            <a:r>
              <a:rPr lang="en-US" dirty="0"/>
              <a:t> de </a:t>
            </a:r>
            <a:r>
              <a:rPr lang="en-US" dirty="0" err="1"/>
              <a:t>doelen</a:t>
            </a:r>
            <a:r>
              <a:rPr lang="en-US" dirty="0"/>
              <a:t> van </a:t>
            </a:r>
            <a:r>
              <a:rPr lang="en-US" dirty="0" err="1"/>
              <a:t>straffen</a:t>
            </a:r>
            <a:r>
              <a:rPr lang="en-US" dirty="0"/>
              <a:t>:</a:t>
            </a:r>
          </a:p>
          <a:p>
            <a:pPr marL="0" indent="0">
              <a:buNone/>
            </a:pPr>
            <a:endParaRPr lang="en-US" dirty="0"/>
          </a:p>
          <a:p>
            <a:pPr>
              <a:buFontTx/>
              <a:buChar char="-"/>
            </a:pPr>
            <a:r>
              <a:rPr lang="en-US" dirty="0" err="1"/>
              <a:t>Werk</a:t>
            </a:r>
            <a:r>
              <a:rPr lang="en-US" dirty="0"/>
              <a:t>- </a:t>
            </a:r>
            <a:r>
              <a:rPr lang="en-US" dirty="0" err="1"/>
              <a:t>en</a:t>
            </a:r>
            <a:r>
              <a:rPr lang="en-US" dirty="0"/>
              <a:t> </a:t>
            </a:r>
            <a:r>
              <a:rPr lang="en-US" dirty="0" err="1"/>
              <a:t>leerstraffen</a:t>
            </a:r>
            <a:r>
              <a:rPr lang="en-US" dirty="0"/>
              <a:t> </a:t>
            </a:r>
            <a:r>
              <a:rPr lang="en-US" dirty="0" err="1"/>
              <a:t>leiden</a:t>
            </a:r>
            <a:r>
              <a:rPr lang="en-US" dirty="0"/>
              <a:t> tot </a:t>
            </a:r>
            <a:r>
              <a:rPr lang="en-US" dirty="0" err="1"/>
              <a:t>resocialisatie</a:t>
            </a:r>
            <a:r>
              <a:rPr lang="en-US" dirty="0"/>
              <a:t>;</a:t>
            </a:r>
          </a:p>
          <a:p>
            <a:pPr>
              <a:buFontTx/>
              <a:buChar char="-"/>
            </a:pPr>
            <a:r>
              <a:rPr lang="en-US" dirty="0" err="1"/>
              <a:t>Werk</a:t>
            </a:r>
            <a:r>
              <a:rPr lang="en-US" dirty="0"/>
              <a:t>- </a:t>
            </a:r>
            <a:r>
              <a:rPr lang="en-US" dirty="0" err="1"/>
              <a:t>en</a:t>
            </a:r>
            <a:r>
              <a:rPr lang="en-US" dirty="0"/>
              <a:t> </a:t>
            </a:r>
            <a:r>
              <a:rPr lang="en-US" dirty="0" err="1"/>
              <a:t>leerstraffen</a:t>
            </a:r>
            <a:r>
              <a:rPr lang="en-US" dirty="0"/>
              <a:t> </a:t>
            </a:r>
            <a:r>
              <a:rPr lang="en-US" dirty="0" err="1"/>
              <a:t>leiden</a:t>
            </a:r>
            <a:r>
              <a:rPr lang="en-US" dirty="0"/>
              <a:t> tot </a:t>
            </a:r>
            <a:r>
              <a:rPr lang="en-US" dirty="0" err="1"/>
              <a:t>speciale</a:t>
            </a:r>
            <a:r>
              <a:rPr lang="en-US" dirty="0"/>
              <a:t> preventive:</a:t>
            </a:r>
          </a:p>
          <a:p>
            <a:pPr>
              <a:buFontTx/>
              <a:buChar char="-"/>
            </a:pPr>
            <a:r>
              <a:rPr lang="en-US" dirty="0" err="1"/>
              <a:t>Elektronisch</a:t>
            </a:r>
            <a:r>
              <a:rPr lang="en-US" dirty="0"/>
              <a:t> </a:t>
            </a:r>
            <a:r>
              <a:rPr lang="en-US" dirty="0" err="1"/>
              <a:t>toezicht</a:t>
            </a:r>
            <a:r>
              <a:rPr lang="en-US" dirty="0"/>
              <a:t> </a:t>
            </a:r>
            <a:r>
              <a:rPr lang="en-US" dirty="0" err="1"/>
              <a:t>leidt</a:t>
            </a:r>
            <a:r>
              <a:rPr lang="en-US" dirty="0"/>
              <a:t> tot </a:t>
            </a:r>
            <a:r>
              <a:rPr lang="en-US" dirty="0" err="1"/>
              <a:t>beveiligen</a:t>
            </a:r>
            <a:r>
              <a:rPr lang="en-US" dirty="0"/>
              <a:t> van de </a:t>
            </a:r>
            <a:r>
              <a:rPr lang="en-US" dirty="0" err="1"/>
              <a:t>samenleving</a:t>
            </a:r>
            <a:r>
              <a:rPr lang="en-US" dirty="0"/>
              <a:t>;</a:t>
            </a:r>
          </a:p>
          <a:p>
            <a:pPr>
              <a:buFontTx/>
              <a:buChar char="-"/>
            </a:pPr>
            <a:r>
              <a:rPr lang="en-US" dirty="0" err="1"/>
              <a:t>Werk</a:t>
            </a:r>
            <a:r>
              <a:rPr lang="en-US" dirty="0"/>
              <a:t>- </a:t>
            </a:r>
            <a:r>
              <a:rPr lang="en-US" dirty="0" err="1"/>
              <a:t>en</a:t>
            </a:r>
            <a:r>
              <a:rPr lang="en-US" dirty="0"/>
              <a:t> </a:t>
            </a:r>
            <a:r>
              <a:rPr lang="en-US" dirty="0" err="1"/>
              <a:t>leerstraffen</a:t>
            </a:r>
            <a:r>
              <a:rPr lang="en-US" dirty="0"/>
              <a:t> </a:t>
            </a:r>
            <a:r>
              <a:rPr lang="en-US" dirty="0" err="1"/>
              <a:t>leiden</a:t>
            </a:r>
            <a:r>
              <a:rPr lang="en-US" dirty="0"/>
              <a:t> (</a:t>
            </a:r>
            <a:r>
              <a:rPr lang="en-US" dirty="0" err="1"/>
              <a:t>deels</a:t>
            </a:r>
            <a:r>
              <a:rPr lang="en-US" dirty="0"/>
              <a:t>) tot </a:t>
            </a:r>
            <a:r>
              <a:rPr lang="en-US" dirty="0" err="1"/>
              <a:t>vergelding</a:t>
            </a:r>
            <a:r>
              <a:rPr lang="en-US" dirty="0"/>
              <a:t>.</a:t>
            </a:r>
          </a:p>
          <a:p>
            <a:pPr marL="0" indent="0">
              <a:buNone/>
            </a:pPr>
            <a:endParaRPr lang="en-US" dirty="0"/>
          </a:p>
          <a:p>
            <a:pPr marL="0" indent="0">
              <a:buNone/>
            </a:pPr>
            <a:r>
              <a:rPr lang="en-US" dirty="0" err="1"/>
              <a:t>Echter</a:t>
            </a:r>
            <a:r>
              <a:rPr lang="en-US" dirty="0"/>
              <a:t>, </a:t>
            </a:r>
            <a:r>
              <a:rPr lang="en-US" dirty="0" err="1"/>
              <a:t>Werk</a:t>
            </a:r>
            <a:r>
              <a:rPr lang="en-US" dirty="0"/>
              <a:t>- </a:t>
            </a:r>
            <a:r>
              <a:rPr lang="en-US" dirty="0" err="1"/>
              <a:t>en</a:t>
            </a:r>
            <a:r>
              <a:rPr lang="en-US" dirty="0"/>
              <a:t> </a:t>
            </a:r>
            <a:r>
              <a:rPr lang="en-US" dirty="0" err="1"/>
              <a:t>leerstraffen</a:t>
            </a:r>
            <a:r>
              <a:rPr lang="en-US" dirty="0"/>
              <a:t> </a:t>
            </a:r>
            <a:r>
              <a:rPr lang="en-US" dirty="0" err="1"/>
              <a:t>zorgen</a:t>
            </a:r>
            <a:r>
              <a:rPr lang="en-US" dirty="0"/>
              <a:t> </a:t>
            </a:r>
            <a:r>
              <a:rPr lang="en-US" dirty="0" err="1"/>
              <a:t>niet</a:t>
            </a:r>
            <a:r>
              <a:rPr lang="en-US" dirty="0"/>
              <a:t> </a:t>
            </a:r>
            <a:r>
              <a:rPr lang="en-US" dirty="0" err="1"/>
              <a:t>voor</a:t>
            </a:r>
            <a:r>
              <a:rPr lang="en-US" dirty="0"/>
              <a:t>:</a:t>
            </a:r>
          </a:p>
          <a:p>
            <a:pPr>
              <a:buFontTx/>
              <a:buChar char="-"/>
            </a:pPr>
            <a:r>
              <a:rPr lang="en-US" dirty="0" err="1"/>
              <a:t>genoegdoening</a:t>
            </a:r>
            <a:r>
              <a:rPr lang="en-US" dirty="0"/>
              <a:t> </a:t>
            </a:r>
            <a:r>
              <a:rPr lang="en-US" dirty="0" err="1"/>
              <a:t>aan</a:t>
            </a:r>
            <a:r>
              <a:rPr lang="en-US" dirty="0"/>
              <a:t> het </a:t>
            </a:r>
            <a:r>
              <a:rPr lang="en-US" dirty="0" err="1"/>
              <a:t>slachtoffer</a:t>
            </a:r>
            <a:r>
              <a:rPr lang="en-US" dirty="0"/>
              <a:t>;</a:t>
            </a:r>
          </a:p>
          <a:p>
            <a:pPr>
              <a:buFontTx/>
              <a:buChar char="-"/>
            </a:pPr>
            <a:r>
              <a:rPr lang="en-US" dirty="0" err="1"/>
              <a:t>Generale</a:t>
            </a:r>
            <a:r>
              <a:rPr lang="en-US" dirty="0"/>
              <a:t> preventive;</a:t>
            </a:r>
          </a:p>
          <a:p>
            <a:pPr>
              <a:buFontTx/>
              <a:buChar char="-"/>
            </a:pPr>
            <a:r>
              <a:rPr lang="en-US" dirty="0" err="1"/>
              <a:t>Handhaving</a:t>
            </a:r>
            <a:r>
              <a:rPr lang="en-US" dirty="0"/>
              <a:t> van de </a:t>
            </a:r>
            <a:r>
              <a:rPr lang="en-US" dirty="0" err="1"/>
              <a:t>rechtsorde</a:t>
            </a:r>
            <a:r>
              <a:rPr lang="en-US" dirty="0"/>
              <a:t> (</a:t>
            </a:r>
            <a:r>
              <a:rPr lang="en-US" dirty="0" err="1"/>
              <a:t>bv</a:t>
            </a:r>
            <a:r>
              <a:rPr lang="en-US" dirty="0"/>
              <a:t>. </a:t>
            </a:r>
            <a:r>
              <a:rPr lang="en-US" dirty="0" err="1"/>
              <a:t>Gevangenisstraf</a:t>
            </a:r>
            <a:r>
              <a:rPr lang="en-US" dirty="0"/>
              <a:t>) </a:t>
            </a:r>
            <a:r>
              <a:rPr lang="en-US" dirty="0" err="1"/>
              <a:t>en</a:t>
            </a:r>
            <a:r>
              <a:rPr lang="en-US" dirty="0"/>
              <a:t> </a:t>
            </a:r>
            <a:r>
              <a:rPr lang="en-US" dirty="0" err="1"/>
              <a:t>voorkomen</a:t>
            </a:r>
            <a:r>
              <a:rPr lang="en-US" dirty="0"/>
              <a:t> van </a:t>
            </a:r>
            <a:r>
              <a:rPr lang="en-US" dirty="0" err="1"/>
              <a:t>eigenrichting</a:t>
            </a:r>
            <a:r>
              <a:rPr lang="en-US" dirty="0"/>
              <a:t> (</a:t>
            </a:r>
            <a:r>
              <a:rPr lang="en-US" dirty="0" err="1"/>
              <a:t>voorkomen</a:t>
            </a:r>
            <a:r>
              <a:rPr lang="en-US" dirty="0"/>
              <a:t> </a:t>
            </a:r>
            <a:r>
              <a:rPr lang="en-US" dirty="0" err="1"/>
              <a:t>dat</a:t>
            </a:r>
            <a:r>
              <a:rPr lang="en-US" dirty="0"/>
              <a:t> </a:t>
            </a:r>
            <a:r>
              <a:rPr lang="en-US" dirty="0" err="1"/>
              <a:t>mensen</a:t>
            </a:r>
            <a:r>
              <a:rPr lang="en-US" dirty="0"/>
              <a:t> het </a:t>
            </a:r>
            <a:r>
              <a:rPr lang="en-US" dirty="0" err="1"/>
              <a:t>recht</a:t>
            </a:r>
            <a:r>
              <a:rPr lang="en-US" dirty="0"/>
              <a:t> in eigen hand </a:t>
            </a:r>
            <a:r>
              <a:rPr lang="en-US" dirty="0" err="1"/>
              <a:t>nemen</a:t>
            </a:r>
            <a:r>
              <a:rPr lang="en-US" dirty="0"/>
              <a:t> </a:t>
            </a:r>
            <a:r>
              <a:rPr lang="en-US" dirty="0" err="1"/>
              <a:t>en</a:t>
            </a:r>
            <a:r>
              <a:rPr lang="en-US" dirty="0"/>
              <a:t> </a:t>
            </a:r>
            <a:r>
              <a:rPr lang="en-US" dirty="0" err="1"/>
              <a:t>overgaan</a:t>
            </a:r>
            <a:r>
              <a:rPr lang="en-US" dirty="0"/>
              <a:t> tot </a:t>
            </a:r>
            <a:r>
              <a:rPr lang="en-US" dirty="0" err="1"/>
              <a:t>wraakacties</a:t>
            </a:r>
            <a:r>
              <a:rPr lang="en-US" dirty="0"/>
              <a:t>)</a:t>
            </a:r>
          </a:p>
        </p:txBody>
      </p:sp>
    </p:spTree>
    <p:extLst>
      <p:ext uri="{BB962C8B-B14F-4D97-AF65-F5344CB8AC3E}">
        <p14:creationId xmlns:p14="http://schemas.microsoft.com/office/powerpoint/2010/main" val="4252427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6298CE-9A1B-D74D-1859-9A7746A13102}"/>
              </a:ext>
            </a:extLst>
          </p:cNvPr>
          <p:cNvSpPr>
            <a:spLocks noGrp="1"/>
          </p:cNvSpPr>
          <p:nvPr>
            <p:ph type="title"/>
          </p:nvPr>
        </p:nvSpPr>
        <p:spPr/>
        <p:txBody>
          <a:bodyPr/>
          <a:lstStyle/>
          <a:p>
            <a:r>
              <a:rPr lang="en-US" dirty="0"/>
              <a:t>Binding H4.4: </a:t>
            </a:r>
            <a:r>
              <a:rPr lang="en-US" dirty="0" err="1"/>
              <a:t>Sociologische</a:t>
            </a:r>
            <a:r>
              <a:rPr lang="en-US" dirty="0"/>
              <a:t> </a:t>
            </a:r>
            <a:r>
              <a:rPr lang="en-US" dirty="0" err="1"/>
              <a:t>theorieën</a:t>
            </a:r>
            <a:endParaRPr lang="nl-NL" dirty="0"/>
          </a:p>
        </p:txBody>
      </p:sp>
      <p:sp>
        <p:nvSpPr>
          <p:cNvPr id="3" name="Tijdelijke aanduiding voor inhoud 2">
            <a:extLst>
              <a:ext uri="{FF2B5EF4-FFF2-40B4-BE49-F238E27FC236}">
                <a16:creationId xmlns:a16="http://schemas.microsoft.com/office/drawing/2014/main" id="{B12E6E08-43B3-4881-B663-144DA68C9CA9}"/>
              </a:ext>
            </a:extLst>
          </p:cNvPr>
          <p:cNvSpPr>
            <a:spLocks noGrp="1"/>
          </p:cNvSpPr>
          <p:nvPr>
            <p:ph idx="1"/>
          </p:nvPr>
        </p:nvSpPr>
        <p:spPr/>
        <p:txBody>
          <a:bodyPr/>
          <a:lstStyle/>
          <a:p>
            <a:pPr marL="0" indent="0">
              <a:buNone/>
            </a:pPr>
            <a:r>
              <a:rPr lang="en-US" dirty="0" err="1"/>
              <a:t>Sociologische</a:t>
            </a:r>
            <a:r>
              <a:rPr lang="en-US" dirty="0"/>
              <a:t> </a:t>
            </a:r>
            <a:r>
              <a:rPr lang="en-US" dirty="0" err="1"/>
              <a:t>theorieën</a:t>
            </a:r>
            <a:r>
              <a:rPr lang="en-US" dirty="0"/>
              <a:t>:</a:t>
            </a:r>
            <a:br>
              <a:rPr lang="en-US" dirty="0"/>
            </a:br>
            <a:r>
              <a:rPr lang="en-US" dirty="0" err="1"/>
              <a:t>vormen</a:t>
            </a:r>
            <a:r>
              <a:rPr lang="en-US" dirty="0"/>
              <a:t> </a:t>
            </a:r>
            <a:r>
              <a:rPr lang="en-US" dirty="0" err="1"/>
              <a:t>bredere</a:t>
            </a:r>
            <a:r>
              <a:rPr lang="en-US" dirty="0"/>
              <a:t> </a:t>
            </a:r>
            <a:r>
              <a:rPr lang="en-US" dirty="0" err="1"/>
              <a:t>benaderingen</a:t>
            </a:r>
            <a:r>
              <a:rPr lang="en-US" dirty="0"/>
              <a:t> die </a:t>
            </a:r>
            <a:r>
              <a:rPr lang="en-US" dirty="0" err="1"/>
              <a:t>verklaringen</a:t>
            </a:r>
            <a:r>
              <a:rPr lang="en-US" dirty="0"/>
              <a:t> </a:t>
            </a:r>
            <a:r>
              <a:rPr lang="en-US" dirty="0" err="1"/>
              <a:t>zoeken</a:t>
            </a:r>
            <a:r>
              <a:rPr lang="en-US" dirty="0"/>
              <a:t> in de </a:t>
            </a:r>
            <a:r>
              <a:rPr lang="en-US" dirty="0" err="1"/>
              <a:t>cultuur</a:t>
            </a:r>
            <a:r>
              <a:rPr lang="en-US" dirty="0"/>
              <a:t> </a:t>
            </a:r>
            <a:r>
              <a:rPr lang="en-US" dirty="0" err="1"/>
              <a:t>en</a:t>
            </a:r>
            <a:r>
              <a:rPr lang="en-US" dirty="0"/>
              <a:t> </a:t>
            </a:r>
            <a:r>
              <a:rPr lang="en-US" dirty="0" err="1"/>
              <a:t>subculturen</a:t>
            </a:r>
            <a:r>
              <a:rPr lang="en-US" dirty="0"/>
              <a:t> van de </a:t>
            </a:r>
            <a:r>
              <a:rPr lang="en-US" dirty="0" err="1"/>
              <a:t>samenleving</a:t>
            </a:r>
            <a:r>
              <a:rPr lang="en-US" dirty="0"/>
              <a:t>.</a:t>
            </a:r>
          </a:p>
          <a:p>
            <a:pPr marL="0" indent="0">
              <a:buNone/>
            </a:pPr>
            <a:r>
              <a:rPr lang="en-US" dirty="0"/>
              <a:t>De </a:t>
            </a:r>
            <a:r>
              <a:rPr lang="en-US" dirty="0" err="1"/>
              <a:t>volgende</a:t>
            </a:r>
            <a:r>
              <a:rPr lang="en-US" dirty="0"/>
              <a:t> </a:t>
            </a:r>
            <a:r>
              <a:rPr lang="en-US" dirty="0" err="1"/>
              <a:t>sociologische</a:t>
            </a:r>
            <a:r>
              <a:rPr lang="en-US" dirty="0"/>
              <a:t> </a:t>
            </a:r>
            <a:r>
              <a:rPr lang="en-US" dirty="0" err="1"/>
              <a:t>theorieën</a:t>
            </a:r>
            <a:r>
              <a:rPr lang="en-US" dirty="0"/>
              <a:t> </a:t>
            </a:r>
            <a:r>
              <a:rPr lang="en-US" dirty="0" err="1"/>
              <a:t>worden</a:t>
            </a:r>
            <a:r>
              <a:rPr lang="en-US" dirty="0"/>
              <a:t> in H4.4 </a:t>
            </a:r>
            <a:r>
              <a:rPr lang="en-US" dirty="0" err="1"/>
              <a:t>behandeld</a:t>
            </a:r>
            <a:r>
              <a:rPr lang="en-US" dirty="0"/>
              <a:t>:</a:t>
            </a:r>
          </a:p>
          <a:p>
            <a:pPr marL="0" indent="0">
              <a:buNone/>
            </a:pPr>
            <a:endParaRPr lang="en-US" dirty="0"/>
          </a:p>
          <a:p>
            <a:pPr>
              <a:buFontTx/>
              <a:buChar char="-"/>
            </a:pPr>
            <a:r>
              <a:rPr lang="en-US" dirty="0" err="1"/>
              <a:t>Bindingstheorie</a:t>
            </a:r>
            <a:r>
              <a:rPr lang="en-US" dirty="0"/>
              <a:t>, </a:t>
            </a:r>
            <a:r>
              <a:rPr lang="en-US" dirty="0" err="1"/>
              <a:t>ook</a:t>
            </a:r>
            <a:r>
              <a:rPr lang="en-US" dirty="0"/>
              <a:t> </a:t>
            </a:r>
            <a:r>
              <a:rPr lang="en-US" dirty="0" err="1"/>
              <a:t>wel</a:t>
            </a:r>
            <a:r>
              <a:rPr lang="en-US" dirty="0"/>
              <a:t> ‘ </a:t>
            </a:r>
            <a:r>
              <a:rPr lang="en-US" dirty="0" err="1"/>
              <a:t>integratietheorie</a:t>
            </a:r>
            <a:r>
              <a:rPr lang="en-US" dirty="0"/>
              <a:t>’ </a:t>
            </a:r>
            <a:r>
              <a:rPr lang="en-US" dirty="0" err="1"/>
              <a:t>genoemd</a:t>
            </a:r>
            <a:r>
              <a:rPr lang="en-US" dirty="0"/>
              <a:t>;</a:t>
            </a:r>
          </a:p>
          <a:p>
            <a:pPr>
              <a:buFontTx/>
              <a:buChar char="-"/>
            </a:pPr>
            <a:r>
              <a:rPr lang="en-US" b="1" dirty="0" err="1"/>
              <a:t>Anomietheorie</a:t>
            </a:r>
            <a:r>
              <a:rPr lang="en-US" dirty="0"/>
              <a:t>;</a:t>
            </a:r>
          </a:p>
          <a:p>
            <a:pPr marL="0" indent="0">
              <a:buNone/>
            </a:pPr>
            <a:endParaRPr lang="nl-NL" dirty="0"/>
          </a:p>
        </p:txBody>
      </p:sp>
    </p:spTree>
    <p:extLst>
      <p:ext uri="{BB962C8B-B14F-4D97-AF65-F5344CB8AC3E}">
        <p14:creationId xmlns:p14="http://schemas.microsoft.com/office/powerpoint/2010/main" val="3715909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00EB9D-0AAC-1F89-C443-F2D6D93FBF3F}"/>
              </a:ext>
            </a:extLst>
          </p:cNvPr>
          <p:cNvSpPr>
            <a:spLocks noGrp="1"/>
          </p:cNvSpPr>
          <p:nvPr>
            <p:ph type="title"/>
          </p:nvPr>
        </p:nvSpPr>
        <p:spPr/>
        <p:txBody>
          <a:bodyPr/>
          <a:lstStyle/>
          <a:p>
            <a:r>
              <a:rPr lang="en-US" dirty="0"/>
              <a:t>De </a:t>
            </a:r>
            <a:r>
              <a:rPr lang="en-US" dirty="0" err="1"/>
              <a:t>anomietheorie</a:t>
            </a:r>
            <a:endParaRPr lang="nl-NL" dirty="0"/>
          </a:p>
        </p:txBody>
      </p:sp>
      <p:sp>
        <p:nvSpPr>
          <p:cNvPr id="3" name="Tijdelijke aanduiding voor inhoud 2">
            <a:extLst>
              <a:ext uri="{FF2B5EF4-FFF2-40B4-BE49-F238E27FC236}">
                <a16:creationId xmlns:a16="http://schemas.microsoft.com/office/drawing/2014/main" id="{C7BE51DB-E422-DFAE-FA39-13815F9EAC83}"/>
              </a:ext>
            </a:extLst>
          </p:cNvPr>
          <p:cNvSpPr>
            <a:spLocks noGrp="1"/>
          </p:cNvSpPr>
          <p:nvPr>
            <p:ph idx="1"/>
          </p:nvPr>
        </p:nvSpPr>
        <p:spPr/>
        <p:txBody>
          <a:bodyPr/>
          <a:lstStyle/>
          <a:p>
            <a:pPr marL="0" indent="0">
              <a:buNone/>
            </a:pPr>
            <a:r>
              <a:rPr lang="en-US" dirty="0"/>
              <a:t>De </a:t>
            </a:r>
            <a:r>
              <a:rPr lang="en-US" dirty="0" err="1"/>
              <a:t>anomietheorie</a:t>
            </a:r>
            <a:r>
              <a:rPr lang="en-US" dirty="0"/>
              <a:t> (van Merton) </a:t>
            </a:r>
            <a:r>
              <a:rPr lang="en-US" dirty="0" err="1"/>
              <a:t>probeert</a:t>
            </a:r>
            <a:r>
              <a:rPr lang="en-US" dirty="0"/>
              <a:t> het </a:t>
            </a:r>
            <a:r>
              <a:rPr lang="en-US" dirty="0" err="1"/>
              <a:t>verschil</a:t>
            </a:r>
            <a:r>
              <a:rPr lang="en-US" dirty="0"/>
              <a:t> in </a:t>
            </a:r>
            <a:r>
              <a:rPr lang="en-US" dirty="0" err="1"/>
              <a:t>criminaliteit</a:t>
            </a:r>
            <a:r>
              <a:rPr lang="en-US" dirty="0"/>
              <a:t> of </a:t>
            </a:r>
            <a:r>
              <a:rPr lang="en-US" dirty="0" err="1"/>
              <a:t>afwijkend</a:t>
            </a:r>
            <a:r>
              <a:rPr lang="en-US" dirty="0"/>
              <a:t> </a:t>
            </a:r>
            <a:r>
              <a:rPr lang="en-US" dirty="0" err="1"/>
              <a:t>gedrag</a:t>
            </a:r>
            <a:r>
              <a:rPr lang="en-US" dirty="0"/>
              <a:t> </a:t>
            </a:r>
            <a:r>
              <a:rPr lang="en-US" dirty="0" err="1"/>
              <a:t>tussen</a:t>
            </a:r>
            <a:r>
              <a:rPr lang="en-US" dirty="0"/>
              <a:t> </a:t>
            </a:r>
            <a:r>
              <a:rPr lang="en-US" dirty="0" err="1"/>
              <a:t>verschillende</a:t>
            </a:r>
            <a:r>
              <a:rPr lang="en-US" dirty="0"/>
              <a:t> </a:t>
            </a:r>
            <a:r>
              <a:rPr lang="en-US" dirty="0" err="1"/>
              <a:t>samenlevingen</a:t>
            </a:r>
            <a:r>
              <a:rPr lang="en-US" dirty="0"/>
              <a:t> </a:t>
            </a:r>
            <a:r>
              <a:rPr lang="en-US" dirty="0" err="1"/>
              <a:t>te</a:t>
            </a:r>
            <a:r>
              <a:rPr lang="en-US" dirty="0"/>
              <a:t> </a:t>
            </a:r>
            <a:r>
              <a:rPr lang="en-US" dirty="0" err="1"/>
              <a:t>verklaren</a:t>
            </a:r>
            <a:r>
              <a:rPr lang="en-US" dirty="0"/>
              <a:t>.</a:t>
            </a:r>
          </a:p>
          <a:p>
            <a:pPr marL="0" indent="0">
              <a:buNone/>
            </a:pPr>
            <a:r>
              <a:rPr lang="en-US" dirty="0"/>
              <a:t>Anomie </a:t>
            </a:r>
            <a:r>
              <a:rPr lang="en-US" dirty="0" err="1"/>
              <a:t>staat</a:t>
            </a:r>
            <a:r>
              <a:rPr lang="en-US" dirty="0"/>
              <a:t> dan </a:t>
            </a:r>
            <a:r>
              <a:rPr lang="en-US" dirty="0" err="1"/>
              <a:t>voor</a:t>
            </a:r>
            <a:r>
              <a:rPr lang="en-US" dirty="0"/>
              <a:t> </a:t>
            </a:r>
            <a:r>
              <a:rPr lang="en-US" dirty="0" err="1"/>
              <a:t>een</a:t>
            </a:r>
            <a:r>
              <a:rPr lang="en-US" dirty="0"/>
              <a:t> </a:t>
            </a:r>
            <a:r>
              <a:rPr lang="en-US" dirty="0" err="1"/>
              <a:t>discrepantie</a:t>
            </a:r>
            <a:r>
              <a:rPr lang="en-US" dirty="0"/>
              <a:t> (</a:t>
            </a:r>
            <a:r>
              <a:rPr lang="en-US" dirty="0" err="1"/>
              <a:t>verschil</a:t>
            </a:r>
            <a:r>
              <a:rPr lang="en-US" dirty="0"/>
              <a:t>) of </a:t>
            </a:r>
            <a:r>
              <a:rPr lang="en-US" dirty="0" err="1"/>
              <a:t>botsing</a:t>
            </a:r>
            <a:r>
              <a:rPr lang="en-US" dirty="0"/>
              <a:t> </a:t>
            </a:r>
            <a:r>
              <a:rPr lang="en-US" dirty="0" err="1"/>
              <a:t>tussen</a:t>
            </a:r>
            <a:r>
              <a:rPr lang="en-US" dirty="0"/>
              <a:t> de </a:t>
            </a:r>
            <a:r>
              <a:rPr lang="en-US" dirty="0" err="1"/>
              <a:t>dominante</a:t>
            </a:r>
            <a:r>
              <a:rPr lang="en-US" dirty="0"/>
              <a:t> </a:t>
            </a:r>
            <a:r>
              <a:rPr lang="en-US" dirty="0" err="1"/>
              <a:t>ideologie</a:t>
            </a:r>
            <a:r>
              <a:rPr lang="en-US" dirty="0"/>
              <a:t> in </a:t>
            </a:r>
            <a:r>
              <a:rPr lang="en-US" dirty="0" err="1"/>
              <a:t>een</a:t>
            </a:r>
            <a:r>
              <a:rPr lang="en-US" dirty="0"/>
              <a:t> </a:t>
            </a:r>
            <a:r>
              <a:rPr lang="en-US" dirty="0" err="1"/>
              <a:t>samenleving</a:t>
            </a:r>
            <a:r>
              <a:rPr lang="en-US" dirty="0"/>
              <a:t> </a:t>
            </a:r>
            <a:r>
              <a:rPr lang="en-US" dirty="0" err="1"/>
              <a:t>en</a:t>
            </a:r>
            <a:r>
              <a:rPr lang="en-US" dirty="0"/>
              <a:t> de </a:t>
            </a:r>
            <a:r>
              <a:rPr lang="en-US" dirty="0" err="1"/>
              <a:t>levensdoelen</a:t>
            </a:r>
            <a:r>
              <a:rPr lang="en-US" dirty="0"/>
              <a:t> die </a:t>
            </a:r>
            <a:r>
              <a:rPr lang="en-US" dirty="0" err="1"/>
              <a:t>daardoor</a:t>
            </a:r>
            <a:r>
              <a:rPr lang="en-US" dirty="0"/>
              <a:t> </a:t>
            </a:r>
            <a:r>
              <a:rPr lang="en-US" dirty="0" err="1"/>
              <a:t>algemeen</a:t>
            </a:r>
            <a:r>
              <a:rPr lang="en-US" dirty="0"/>
              <a:t> </a:t>
            </a:r>
            <a:r>
              <a:rPr lang="en-US" dirty="0" err="1"/>
              <a:t>als</a:t>
            </a:r>
            <a:r>
              <a:rPr lang="en-US" dirty="0"/>
              <a:t> </a:t>
            </a:r>
            <a:r>
              <a:rPr lang="en-US" dirty="0" err="1"/>
              <a:t>zeer</a:t>
            </a:r>
            <a:r>
              <a:rPr lang="en-US" dirty="0"/>
              <a:t> </a:t>
            </a:r>
            <a:r>
              <a:rPr lang="en-US" dirty="0" err="1"/>
              <a:t>nastrevenswaardig</a:t>
            </a:r>
            <a:r>
              <a:rPr lang="en-US" dirty="0"/>
              <a:t> </a:t>
            </a:r>
            <a:r>
              <a:rPr lang="en-US" dirty="0" err="1"/>
              <a:t>worden</a:t>
            </a:r>
            <a:r>
              <a:rPr lang="en-US" dirty="0"/>
              <a:t> </a:t>
            </a:r>
            <a:r>
              <a:rPr lang="en-US" dirty="0" err="1"/>
              <a:t>gezien</a:t>
            </a:r>
            <a:r>
              <a:rPr lang="en-US" dirty="0"/>
              <a:t> </a:t>
            </a:r>
            <a:r>
              <a:rPr lang="en-US" dirty="0" err="1"/>
              <a:t>enerzijds</a:t>
            </a:r>
            <a:r>
              <a:rPr lang="en-US" dirty="0"/>
              <a:t>, </a:t>
            </a:r>
            <a:r>
              <a:rPr lang="en-US" dirty="0" err="1"/>
              <a:t>en</a:t>
            </a:r>
            <a:r>
              <a:rPr lang="en-US" dirty="0"/>
              <a:t> de </a:t>
            </a:r>
            <a:r>
              <a:rPr lang="en-US" dirty="0" err="1"/>
              <a:t>beschikbare</a:t>
            </a:r>
            <a:r>
              <a:rPr lang="en-US" dirty="0"/>
              <a:t> </a:t>
            </a:r>
            <a:r>
              <a:rPr lang="en-US" dirty="0" err="1"/>
              <a:t>middelen</a:t>
            </a:r>
            <a:r>
              <a:rPr lang="en-US" dirty="0"/>
              <a:t> om </a:t>
            </a:r>
            <a:r>
              <a:rPr lang="en-US" dirty="0" err="1"/>
              <a:t>deze</a:t>
            </a:r>
            <a:r>
              <a:rPr lang="en-US" dirty="0"/>
              <a:t> </a:t>
            </a:r>
            <a:r>
              <a:rPr lang="en-US" dirty="0" err="1"/>
              <a:t>doelen</a:t>
            </a:r>
            <a:r>
              <a:rPr lang="en-US" dirty="0"/>
              <a:t> op </a:t>
            </a:r>
            <a:r>
              <a:rPr lang="en-US" dirty="0" err="1"/>
              <a:t>legitieme</a:t>
            </a:r>
            <a:r>
              <a:rPr lang="en-US" dirty="0"/>
              <a:t> (</a:t>
            </a:r>
            <a:r>
              <a:rPr lang="en-US" dirty="0" err="1"/>
              <a:t>legale</a:t>
            </a:r>
            <a:r>
              <a:rPr lang="en-US" dirty="0"/>
              <a:t>) </a:t>
            </a:r>
            <a:r>
              <a:rPr lang="en-US" dirty="0" err="1"/>
              <a:t>en</a:t>
            </a:r>
            <a:r>
              <a:rPr lang="en-US" dirty="0"/>
              <a:t> social </a:t>
            </a:r>
            <a:r>
              <a:rPr lang="en-US" dirty="0" err="1"/>
              <a:t>aanvaardbare</a:t>
            </a:r>
            <a:r>
              <a:rPr lang="en-US" dirty="0"/>
              <a:t> </a:t>
            </a:r>
            <a:r>
              <a:rPr lang="en-US" dirty="0" err="1"/>
              <a:t>wijze</a:t>
            </a:r>
            <a:r>
              <a:rPr lang="en-US" dirty="0"/>
              <a:t> </a:t>
            </a:r>
            <a:r>
              <a:rPr lang="en-US" dirty="0" err="1"/>
              <a:t>te</a:t>
            </a:r>
            <a:r>
              <a:rPr lang="en-US" dirty="0"/>
              <a:t> </a:t>
            </a:r>
            <a:r>
              <a:rPr lang="en-US" dirty="0" err="1"/>
              <a:t>bereiken</a:t>
            </a:r>
            <a:r>
              <a:rPr lang="en-US" dirty="0"/>
              <a:t>.</a:t>
            </a:r>
            <a:endParaRPr lang="nl-NL" dirty="0"/>
          </a:p>
        </p:txBody>
      </p:sp>
    </p:spTree>
    <p:extLst>
      <p:ext uri="{BB962C8B-B14F-4D97-AF65-F5344CB8AC3E}">
        <p14:creationId xmlns:p14="http://schemas.microsoft.com/office/powerpoint/2010/main" val="525239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D1B6B8-076A-B1DE-8ACB-84831C37F8F9}"/>
              </a:ext>
            </a:extLst>
          </p:cNvPr>
          <p:cNvSpPr>
            <a:spLocks noGrp="1"/>
          </p:cNvSpPr>
          <p:nvPr>
            <p:ph type="title"/>
          </p:nvPr>
        </p:nvSpPr>
        <p:spPr/>
        <p:txBody>
          <a:bodyPr/>
          <a:lstStyle/>
          <a:p>
            <a:r>
              <a:rPr lang="en-US" dirty="0"/>
              <a:t>De </a:t>
            </a:r>
            <a:r>
              <a:rPr lang="en-US" dirty="0" err="1"/>
              <a:t>anomietheorie</a:t>
            </a:r>
            <a:r>
              <a:rPr lang="en-US" dirty="0"/>
              <a:t>, </a:t>
            </a:r>
            <a:r>
              <a:rPr lang="en-US" dirty="0" err="1"/>
              <a:t>verder</a:t>
            </a:r>
            <a:r>
              <a:rPr lang="en-US" dirty="0"/>
              <a:t> </a:t>
            </a:r>
            <a:r>
              <a:rPr lang="en-US" dirty="0" err="1"/>
              <a:t>uitgelegd</a:t>
            </a:r>
            <a:endParaRPr lang="nl-NL" dirty="0"/>
          </a:p>
        </p:txBody>
      </p:sp>
      <p:sp>
        <p:nvSpPr>
          <p:cNvPr id="3" name="Tijdelijke aanduiding voor inhoud 2">
            <a:extLst>
              <a:ext uri="{FF2B5EF4-FFF2-40B4-BE49-F238E27FC236}">
                <a16:creationId xmlns:a16="http://schemas.microsoft.com/office/drawing/2014/main" id="{4840E205-29CC-7BAF-2E9E-46B18A0BD775}"/>
              </a:ext>
            </a:extLst>
          </p:cNvPr>
          <p:cNvSpPr>
            <a:spLocks noGrp="1"/>
          </p:cNvSpPr>
          <p:nvPr>
            <p:ph idx="1"/>
          </p:nvPr>
        </p:nvSpPr>
        <p:spPr/>
        <p:txBody>
          <a:bodyPr>
            <a:normAutofit fontScale="85000" lnSpcReduction="10000"/>
          </a:bodyPr>
          <a:lstStyle/>
          <a:p>
            <a:pPr marL="0" indent="0">
              <a:buNone/>
            </a:pPr>
            <a:r>
              <a:rPr lang="en-US" dirty="0"/>
              <a:t>De </a:t>
            </a:r>
            <a:r>
              <a:rPr lang="en-US" dirty="0" err="1"/>
              <a:t>anomietheorie</a:t>
            </a:r>
            <a:r>
              <a:rPr lang="en-US" dirty="0"/>
              <a:t>:</a:t>
            </a:r>
          </a:p>
          <a:p>
            <a:pPr marL="0" indent="0">
              <a:buNone/>
            </a:pPr>
            <a:r>
              <a:rPr lang="nl-NL" sz="2400" dirty="0"/>
              <a:t>“ Als in een samenleving bv. Het idee van gelijke kansen bestaat en maatschappelijk succes als een belangrijke waarde wordt gezien, zullen mensen ernaar streven om dit te bereiken.</a:t>
            </a:r>
          </a:p>
          <a:p>
            <a:pPr marL="0" indent="0">
              <a:buNone/>
            </a:pPr>
            <a:r>
              <a:rPr lang="nl-NL" sz="2400" dirty="0"/>
              <a:t>↓</a:t>
            </a:r>
            <a:br>
              <a:rPr lang="nl-NL" sz="2400" dirty="0"/>
            </a:br>
            <a:r>
              <a:rPr lang="nl-NL" sz="2400" dirty="0"/>
              <a:t>Als (groepen) mensen in hun streven naar die levensdoelen worden geblokkeerd door bepaalde factoren zoals gebrek aan opleiding of discriminatie, kan die anomie (discrepantie) tussen ideologie en feitelijke kansen leiden tot onder andere crimineel gedrag om op die manier de levensdoelen wel te bereiken.</a:t>
            </a:r>
            <a:br>
              <a:rPr lang="nl-NL" sz="2400" dirty="0"/>
            </a:br>
            <a:r>
              <a:rPr lang="nl-NL" sz="2400" dirty="0"/>
              <a:t>↓</a:t>
            </a:r>
            <a:br>
              <a:rPr lang="nl-NL" sz="2400" dirty="0"/>
            </a:br>
            <a:r>
              <a:rPr lang="nl-NL" sz="2400" dirty="0"/>
              <a:t>Volgens </a:t>
            </a:r>
            <a:r>
              <a:rPr lang="nl-NL" sz="2400" dirty="0" err="1"/>
              <a:t>Merton</a:t>
            </a:r>
            <a:r>
              <a:rPr lang="nl-NL" sz="2400" dirty="0"/>
              <a:t> gaan mensen zich crimineel gedragen als zij geen gelegenheid hebben of zien om op reguliere (legale) wijze algemeen aanvaarde doelen, zoals maatschappelijk succes of welvaart te bereiken via opleiding, een baan, een eigen bedrijf en een bepaalde culturele achtergrond.</a:t>
            </a:r>
            <a:br>
              <a:rPr lang="en-US" sz="2400" dirty="0"/>
            </a:br>
            <a:r>
              <a:rPr lang="en-US" sz="2400" dirty="0"/>
              <a:t>↓</a:t>
            </a:r>
            <a:br>
              <a:rPr lang="en-US" sz="2400" dirty="0"/>
            </a:br>
            <a:r>
              <a:rPr lang="en-US" sz="2400" dirty="0" err="1"/>
              <a:t>Mensen</a:t>
            </a:r>
            <a:r>
              <a:rPr lang="en-US" sz="2400" dirty="0"/>
              <a:t> die het </a:t>
            </a:r>
            <a:r>
              <a:rPr lang="en-US" sz="2400" dirty="0" err="1"/>
              <a:t>doel</a:t>
            </a:r>
            <a:r>
              <a:rPr lang="en-US" sz="2400" dirty="0"/>
              <a:t> ‘ </a:t>
            </a:r>
            <a:r>
              <a:rPr lang="en-US" sz="2400" dirty="0" err="1"/>
              <a:t>financieel</a:t>
            </a:r>
            <a:r>
              <a:rPr lang="en-US" sz="2400" dirty="0"/>
              <a:t> success’ </a:t>
            </a:r>
            <a:r>
              <a:rPr lang="en-US" sz="2400" dirty="0" err="1"/>
              <a:t>niet</a:t>
            </a:r>
            <a:r>
              <a:rPr lang="en-US" sz="2400" dirty="0"/>
              <a:t> met </a:t>
            </a:r>
            <a:r>
              <a:rPr lang="en-US" sz="2400" dirty="0" err="1"/>
              <a:t>legitieme</a:t>
            </a:r>
            <a:r>
              <a:rPr lang="en-US" sz="2400" dirty="0"/>
              <a:t> (</a:t>
            </a:r>
            <a:r>
              <a:rPr lang="en-US" sz="2400" dirty="0" err="1"/>
              <a:t>legale</a:t>
            </a:r>
            <a:r>
              <a:rPr lang="en-US" sz="2400" dirty="0"/>
              <a:t>) </a:t>
            </a:r>
            <a:r>
              <a:rPr lang="en-US" sz="2400" dirty="0" err="1"/>
              <a:t>middelen</a:t>
            </a:r>
            <a:r>
              <a:rPr lang="en-US" sz="2400" dirty="0"/>
              <a:t> </a:t>
            </a:r>
            <a:r>
              <a:rPr lang="en-US" sz="2400" dirty="0" err="1"/>
              <a:t>kunnen</a:t>
            </a:r>
            <a:r>
              <a:rPr lang="en-US" sz="2400" dirty="0"/>
              <a:t> </a:t>
            </a:r>
            <a:r>
              <a:rPr lang="en-US" sz="2400" dirty="0" err="1"/>
              <a:t>bereiken</a:t>
            </a:r>
            <a:r>
              <a:rPr lang="en-US" sz="2400" dirty="0"/>
              <a:t>, </a:t>
            </a:r>
            <a:r>
              <a:rPr lang="en-US" sz="2400" dirty="0" err="1"/>
              <a:t>zullen</a:t>
            </a:r>
            <a:r>
              <a:rPr lang="en-US" sz="2400" dirty="0"/>
              <a:t> </a:t>
            </a:r>
            <a:r>
              <a:rPr lang="en-US" sz="2400" dirty="0" err="1"/>
              <a:t>veelal</a:t>
            </a:r>
            <a:r>
              <a:rPr lang="en-US" sz="2400" dirty="0"/>
              <a:t> </a:t>
            </a:r>
            <a:r>
              <a:rPr lang="en-US" sz="2400" dirty="0" err="1"/>
              <a:t>niet</a:t>
            </a:r>
            <a:r>
              <a:rPr lang="en-US" sz="2400" dirty="0"/>
              <a:t>- </a:t>
            </a:r>
            <a:r>
              <a:rPr lang="en-US" sz="2400" dirty="0" err="1"/>
              <a:t>legitieme</a:t>
            </a:r>
            <a:r>
              <a:rPr lang="en-US" sz="2400" dirty="0"/>
              <a:t> </a:t>
            </a:r>
            <a:r>
              <a:rPr lang="en-US" sz="2400" dirty="0" err="1"/>
              <a:t>middelen</a:t>
            </a:r>
            <a:r>
              <a:rPr lang="en-US" sz="2400" dirty="0"/>
              <a:t> </a:t>
            </a:r>
            <a:r>
              <a:rPr lang="en-US" sz="2400" dirty="0" err="1"/>
              <a:t>kiezen</a:t>
            </a:r>
            <a:r>
              <a:rPr lang="en-US" sz="2400" dirty="0"/>
              <a:t> </a:t>
            </a:r>
            <a:r>
              <a:rPr lang="en-US" sz="2400" dirty="0" err="1"/>
              <a:t>en</a:t>
            </a:r>
            <a:r>
              <a:rPr lang="en-US" sz="2400" dirty="0"/>
              <a:t> </a:t>
            </a:r>
            <a:r>
              <a:rPr lang="en-US" sz="2400" dirty="0" err="1"/>
              <a:t>dus</a:t>
            </a:r>
            <a:r>
              <a:rPr lang="en-US" sz="2400" dirty="0"/>
              <a:t> </a:t>
            </a:r>
            <a:r>
              <a:rPr lang="en-US" sz="2400" dirty="0" err="1"/>
              <a:t>afwijkend</a:t>
            </a:r>
            <a:r>
              <a:rPr lang="en-US" sz="2400" dirty="0"/>
              <a:t> </a:t>
            </a:r>
            <a:r>
              <a:rPr lang="en-US" sz="2400" dirty="0" err="1"/>
              <a:t>en</a:t>
            </a:r>
            <a:r>
              <a:rPr lang="en-US" sz="2400" dirty="0"/>
              <a:t>/ of </a:t>
            </a:r>
            <a:r>
              <a:rPr lang="en-US" sz="2400" dirty="0" err="1"/>
              <a:t>crimineel</a:t>
            </a:r>
            <a:r>
              <a:rPr lang="en-US" sz="2400" dirty="0"/>
              <a:t> </a:t>
            </a:r>
            <a:r>
              <a:rPr lang="en-US" sz="2400" dirty="0" err="1"/>
              <a:t>gedrag</a:t>
            </a:r>
            <a:r>
              <a:rPr lang="en-US" sz="2400" dirty="0"/>
              <a:t> </a:t>
            </a:r>
            <a:r>
              <a:rPr lang="en-US" sz="2400" dirty="0" err="1"/>
              <a:t>gaan</a:t>
            </a:r>
            <a:r>
              <a:rPr lang="en-US" sz="2400" dirty="0"/>
              <a:t> </a:t>
            </a:r>
            <a:r>
              <a:rPr lang="en-US" sz="2400" dirty="0" err="1"/>
              <a:t>vertonen</a:t>
            </a:r>
            <a:r>
              <a:rPr lang="en-US" sz="2400" dirty="0"/>
              <a:t>.</a:t>
            </a:r>
            <a:endParaRPr lang="nl-NL" sz="2400" dirty="0"/>
          </a:p>
        </p:txBody>
      </p:sp>
    </p:spTree>
    <p:extLst>
      <p:ext uri="{BB962C8B-B14F-4D97-AF65-F5344CB8AC3E}">
        <p14:creationId xmlns:p14="http://schemas.microsoft.com/office/powerpoint/2010/main" val="2498612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77CA51-34FF-3EC0-536D-77E513E48E92}"/>
              </a:ext>
            </a:extLst>
          </p:cNvPr>
          <p:cNvSpPr>
            <a:spLocks noGrp="1"/>
          </p:cNvSpPr>
          <p:nvPr>
            <p:ph type="title"/>
          </p:nvPr>
        </p:nvSpPr>
        <p:spPr/>
        <p:txBody>
          <a:bodyPr/>
          <a:lstStyle/>
          <a:p>
            <a:r>
              <a:rPr lang="en-US" dirty="0" err="1"/>
              <a:t>Biologische</a:t>
            </a:r>
            <a:r>
              <a:rPr lang="en-US" dirty="0"/>
              <a:t> (</a:t>
            </a:r>
            <a:r>
              <a:rPr lang="en-US" dirty="0" err="1"/>
              <a:t>antropologische</a:t>
            </a:r>
            <a:r>
              <a:rPr lang="en-US" dirty="0"/>
              <a:t>) </a:t>
            </a:r>
            <a:r>
              <a:rPr lang="en-US" dirty="0" err="1"/>
              <a:t>theorie</a:t>
            </a:r>
            <a:r>
              <a:rPr lang="en-US" dirty="0"/>
              <a:t>:</a:t>
            </a:r>
            <a:endParaRPr lang="nl-NL" dirty="0"/>
          </a:p>
        </p:txBody>
      </p:sp>
      <p:sp>
        <p:nvSpPr>
          <p:cNvPr id="3" name="Tijdelijke aanduiding voor inhoud 2">
            <a:extLst>
              <a:ext uri="{FF2B5EF4-FFF2-40B4-BE49-F238E27FC236}">
                <a16:creationId xmlns:a16="http://schemas.microsoft.com/office/drawing/2014/main" id="{4A0FDB34-75D5-6262-9014-337B801EF2F3}"/>
              </a:ext>
            </a:extLst>
          </p:cNvPr>
          <p:cNvSpPr>
            <a:spLocks noGrp="1"/>
          </p:cNvSpPr>
          <p:nvPr>
            <p:ph idx="1"/>
          </p:nvPr>
        </p:nvSpPr>
        <p:spPr/>
        <p:txBody>
          <a:bodyPr>
            <a:normAutofit fontScale="92500" lnSpcReduction="10000"/>
          </a:bodyPr>
          <a:lstStyle/>
          <a:p>
            <a:pPr marL="0" indent="0">
              <a:buNone/>
            </a:pPr>
            <a:r>
              <a:rPr lang="en-US" dirty="0"/>
              <a:t>De ‘ </a:t>
            </a:r>
            <a:r>
              <a:rPr lang="en-US" dirty="0" err="1"/>
              <a:t>biologische</a:t>
            </a:r>
            <a:r>
              <a:rPr lang="en-US" dirty="0"/>
              <a:t>’  (</a:t>
            </a:r>
            <a:r>
              <a:rPr lang="en-US" dirty="0" err="1"/>
              <a:t>ook</a:t>
            </a:r>
            <a:r>
              <a:rPr lang="en-US" dirty="0"/>
              <a:t> </a:t>
            </a:r>
            <a:r>
              <a:rPr lang="en-US" dirty="0" err="1"/>
              <a:t>wel</a:t>
            </a:r>
            <a:r>
              <a:rPr lang="en-US" dirty="0"/>
              <a:t> : “ </a:t>
            </a:r>
            <a:r>
              <a:rPr lang="en-US" dirty="0" err="1"/>
              <a:t>antropologische</a:t>
            </a:r>
            <a:r>
              <a:rPr lang="en-US" dirty="0"/>
              <a:t>”) </a:t>
            </a:r>
            <a:r>
              <a:rPr lang="en-US" dirty="0" err="1"/>
              <a:t>theorie</a:t>
            </a:r>
            <a:r>
              <a:rPr lang="en-US" dirty="0"/>
              <a:t> </a:t>
            </a:r>
            <a:r>
              <a:rPr lang="en-US" dirty="0" err="1"/>
              <a:t>stelt</a:t>
            </a:r>
            <a:r>
              <a:rPr lang="en-US" dirty="0"/>
              <a:t> </a:t>
            </a:r>
            <a:r>
              <a:rPr lang="en-US" dirty="0" err="1"/>
              <a:t>dat</a:t>
            </a:r>
            <a:r>
              <a:rPr lang="en-US" dirty="0"/>
              <a:t>:</a:t>
            </a:r>
          </a:p>
          <a:p>
            <a:pPr marL="0" indent="0">
              <a:buNone/>
            </a:pPr>
            <a:endParaRPr lang="en-US" dirty="0"/>
          </a:p>
          <a:p>
            <a:pPr marL="0" indent="0">
              <a:buNone/>
            </a:pPr>
            <a:r>
              <a:rPr lang="en-US" dirty="0"/>
              <a:t>“</a:t>
            </a:r>
            <a:r>
              <a:rPr lang="en-US" dirty="0" err="1"/>
              <a:t>Crimineel</a:t>
            </a:r>
            <a:r>
              <a:rPr lang="en-US" dirty="0"/>
              <a:t> </a:t>
            </a:r>
            <a:r>
              <a:rPr lang="en-US" dirty="0" err="1"/>
              <a:t>gedrag</a:t>
            </a:r>
            <a:r>
              <a:rPr lang="en-US" dirty="0"/>
              <a:t> van </a:t>
            </a:r>
            <a:r>
              <a:rPr lang="en-US" dirty="0" err="1"/>
              <a:t>mensen</a:t>
            </a:r>
            <a:r>
              <a:rPr lang="en-US" dirty="0"/>
              <a:t> in </a:t>
            </a:r>
            <a:r>
              <a:rPr lang="en-US" dirty="0" err="1"/>
              <a:t>verband</a:t>
            </a:r>
            <a:r>
              <a:rPr lang="en-US" dirty="0"/>
              <a:t> </a:t>
            </a:r>
            <a:r>
              <a:rPr lang="en-US" dirty="0" err="1"/>
              <a:t>gebracht</a:t>
            </a:r>
            <a:r>
              <a:rPr lang="en-US" dirty="0"/>
              <a:t> </a:t>
            </a:r>
            <a:r>
              <a:rPr lang="en-US" dirty="0" err="1"/>
              <a:t>wordt</a:t>
            </a:r>
            <a:r>
              <a:rPr lang="en-US" dirty="0"/>
              <a:t> met </a:t>
            </a:r>
            <a:br>
              <a:rPr lang="en-US" dirty="0"/>
            </a:br>
            <a:r>
              <a:rPr lang="en-US" dirty="0"/>
              <a:t>  </a:t>
            </a:r>
            <a:r>
              <a:rPr lang="en-US" dirty="0" err="1"/>
              <a:t>genetische</a:t>
            </a:r>
            <a:r>
              <a:rPr lang="en-US" dirty="0"/>
              <a:t> (</a:t>
            </a:r>
            <a:r>
              <a:rPr lang="en-US" dirty="0" err="1"/>
              <a:t>erfelijke</a:t>
            </a:r>
            <a:r>
              <a:rPr lang="en-US" dirty="0"/>
              <a:t>) </a:t>
            </a:r>
            <a:r>
              <a:rPr lang="en-US" dirty="0" err="1"/>
              <a:t>eigenschappen</a:t>
            </a:r>
            <a:r>
              <a:rPr lang="en-US" dirty="0"/>
              <a:t>.”</a:t>
            </a:r>
          </a:p>
          <a:p>
            <a:pPr marL="0" indent="0">
              <a:buNone/>
            </a:pPr>
            <a:endParaRPr lang="en-US" dirty="0"/>
          </a:p>
          <a:p>
            <a:pPr marL="0" indent="0">
              <a:buNone/>
            </a:pPr>
            <a:r>
              <a:rPr lang="en-US" dirty="0"/>
              <a:t>De </a:t>
            </a:r>
            <a:r>
              <a:rPr lang="en-US" dirty="0" err="1"/>
              <a:t>biologische</a:t>
            </a:r>
            <a:r>
              <a:rPr lang="en-US" dirty="0"/>
              <a:t> </a:t>
            </a:r>
            <a:r>
              <a:rPr lang="en-US" dirty="0" err="1"/>
              <a:t>theorie</a:t>
            </a:r>
            <a:r>
              <a:rPr lang="en-US" dirty="0"/>
              <a:t> </a:t>
            </a:r>
            <a:r>
              <a:rPr lang="en-US" dirty="0" err="1"/>
              <a:t>legt</a:t>
            </a:r>
            <a:r>
              <a:rPr lang="en-US" dirty="0"/>
              <a:t> de </a:t>
            </a:r>
            <a:r>
              <a:rPr lang="en-US" dirty="0" err="1"/>
              <a:t>schuld</a:t>
            </a:r>
            <a:r>
              <a:rPr lang="en-US" dirty="0"/>
              <a:t>/ </a:t>
            </a:r>
            <a:r>
              <a:rPr lang="en-US" dirty="0" err="1"/>
              <a:t>oorzaak</a:t>
            </a:r>
            <a:r>
              <a:rPr lang="en-US" dirty="0"/>
              <a:t> van </a:t>
            </a:r>
            <a:r>
              <a:rPr lang="en-US" dirty="0" err="1"/>
              <a:t>criminaliteit</a:t>
            </a:r>
            <a:r>
              <a:rPr lang="en-US" dirty="0"/>
              <a:t> </a:t>
            </a:r>
            <a:r>
              <a:rPr lang="en-US" dirty="0" err="1"/>
              <a:t>bij</a:t>
            </a:r>
            <a:r>
              <a:rPr lang="en-US" dirty="0"/>
              <a:t> de </a:t>
            </a:r>
            <a:r>
              <a:rPr lang="en-US" dirty="0" err="1"/>
              <a:t>mens</a:t>
            </a:r>
            <a:r>
              <a:rPr lang="en-US" dirty="0"/>
              <a:t>/ de </a:t>
            </a:r>
            <a:r>
              <a:rPr lang="en-US" dirty="0" err="1"/>
              <a:t>dader</a:t>
            </a:r>
            <a:r>
              <a:rPr lang="en-US" dirty="0"/>
              <a:t> </a:t>
            </a:r>
            <a:r>
              <a:rPr lang="en-US" dirty="0" err="1"/>
              <a:t>en</a:t>
            </a:r>
            <a:r>
              <a:rPr lang="en-US" dirty="0"/>
              <a:t> </a:t>
            </a:r>
            <a:r>
              <a:rPr lang="en-US" dirty="0" err="1"/>
              <a:t>niet</a:t>
            </a:r>
            <a:r>
              <a:rPr lang="en-US" dirty="0"/>
              <a:t> </a:t>
            </a:r>
            <a:r>
              <a:rPr lang="en-US" dirty="0" err="1"/>
              <a:t>bij</a:t>
            </a:r>
            <a:r>
              <a:rPr lang="en-US" dirty="0"/>
              <a:t> de </a:t>
            </a:r>
            <a:r>
              <a:rPr lang="en-US" dirty="0" err="1"/>
              <a:t>samenleving</a:t>
            </a:r>
            <a:r>
              <a:rPr lang="en-US" dirty="0"/>
              <a:t>.</a:t>
            </a:r>
            <a:br>
              <a:rPr lang="en-US" dirty="0"/>
            </a:br>
            <a:r>
              <a:rPr lang="en-US" dirty="0" err="1"/>
              <a:t>Oplossing</a:t>
            </a:r>
            <a:r>
              <a:rPr lang="en-US" dirty="0"/>
              <a:t> </a:t>
            </a:r>
            <a:r>
              <a:rPr lang="en-US" dirty="0" err="1"/>
              <a:t>voor</a:t>
            </a:r>
            <a:r>
              <a:rPr lang="en-US" dirty="0"/>
              <a:t> </a:t>
            </a:r>
            <a:r>
              <a:rPr lang="en-US" dirty="0" err="1"/>
              <a:t>criminaliteit</a:t>
            </a:r>
            <a:r>
              <a:rPr lang="en-US" dirty="0"/>
              <a:t> is </a:t>
            </a:r>
            <a:r>
              <a:rPr lang="en-US" dirty="0" err="1"/>
              <a:t>volgens</a:t>
            </a:r>
            <a:r>
              <a:rPr lang="en-US" dirty="0"/>
              <a:t> </a:t>
            </a:r>
            <a:r>
              <a:rPr lang="en-US" dirty="0" err="1"/>
              <a:t>deze</a:t>
            </a:r>
            <a:r>
              <a:rPr lang="en-US" dirty="0"/>
              <a:t> </a:t>
            </a:r>
            <a:r>
              <a:rPr lang="en-US" dirty="0" err="1"/>
              <a:t>theorie</a:t>
            </a:r>
            <a:r>
              <a:rPr lang="en-US" dirty="0"/>
              <a:t> dan </a:t>
            </a:r>
            <a:r>
              <a:rPr lang="en-US" dirty="0" err="1"/>
              <a:t>ook</a:t>
            </a:r>
            <a:r>
              <a:rPr lang="en-US" dirty="0"/>
              <a:t> om </a:t>
            </a:r>
            <a:r>
              <a:rPr lang="en-US" dirty="0" err="1"/>
              <a:t>criminele</a:t>
            </a:r>
            <a:r>
              <a:rPr lang="en-US" dirty="0"/>
              <a:t> </a:t>
            </a:r>
            <a:r>
              <a:rPr lang="en-US" dirty="0" err="1"/>
              <a:t>mensen</a:t>
            </a:r>
            <a:r>
              <a:rPr lang="en-US" dirty="0"/>
              <a:t>/ </a:t>
            </a:r>
            <a:r>
              <a:rPr lang="en-US" dirty="0" err="1"/>
              <a:t>elementen</a:t>
            </a:r>
            <a:r>
              <a:rPr lang="en-US" dirty="0"/>
              <a:t> ‘ </a:t>
            </a:r>
            <a:r>
              <a:rPr lang="en-US" dirty="0" err="1"/>
              <a:t>uit</a:t>
            </a:r>
            <a:r>
              <a:rPr lang="en-US" dirty="0"/>
              <a:t> de </a:t>
            </a:r>
            <a:r>
              <a:rPr lang="en-US" dirty="0" err="1"/>
              <a:t>samenleving</a:t>
            </a:r>
            <a:r>
              <a:rPr lang="en-US" dirty="0"/>
              <a:t> </a:t>
            </a:r>
            <a:r>
              <a:rPr lang="en-US" dirty="0" err="1"/>
              <a:t>te</a:t>
            </a:r>
            <a:r>
              <a:rPr lang="en-US" dirty="0"/>
              <a:t> </a:t>
            </a:r>
            <a:r>
              <a:rPr lang="en-US" dirty="0" err="1"/>
              <a:t>halen</a:t>
            </a:r>
            <a:r>
              <a:rPr lang="en-US" dirty="0"/>
              <a:t>’ </a:t>
            </a:r>
            <a:br>
              <a:rPr lang="en-US" dirty="0"/>
            </a:br>
            <a:r>
              <a:rPr lang="en-US" dirty="0"/>
              <a:t>(</a:t>
            </a:r>
            <a:r>
              <a:rPr lang="en-US" dirty="0" err="1"/>
              <a:t>bv</a:t>
            </a:r>
            <a:r>
              <a:rPr lang="en-US" dirty="0"/>
              <a:t>. </a:t>
            </a:r>
            <a:r>
              <a:rPr lang="en-US" dirty="0" err="1"/>
              <a:t>gevangenis</a:t>
            </a:r>
            <a:r>
              <a:rPr lang="en-US" dirty="0"/>
              <a:t> of </a:t>
            </a:r>
            <a:r>
              <a:rPr lang="en-US" dirty="0" err="1"/>
              <a:t>verwijderen</a:t>
            </a:r>
            <a:r>
              <a:rPr lang="en-US" dirty="0"/>
              <a:t> </a:t>
            </a:r>
            <a:r>
              <a:rPr lang="en-US" dirty="0" err="1"/>
              <a:t>uit</a:t>
            </a:r>
            <a:r>
              <a:rPr lang="en-US" dirty="0"/>
              <a:t> </a:t>
            </a:r>
            <a:r>
              <a:rPr lang="en-US" dirty="0" err="1"/>
              <a:t>een</a:t>
            </a:r>
            <a:r>
              <a:rPr lang="en-US" dirty="0"/>
              <a:t> land/ </a:t>
            </a:r>
            <a:r>
              <a:rPr lang="en-US" dirty="0" err="1"/>
              <a:t>regio</a:t>
            </a:r>
            <a:r>
              <a:rPr lang="en-US" dirty="0"/>
              <a:t>). Dan </a:t>
            </a:r>
            <a:r>
              <a:rPr lang="en-US" dirty="0" err="1"/>
              <a:t>kan</a:t>
            </a:r>
            <a:r>
              <a:rPr lang="en-US" dirty="0"/>
              <a:t> de </a:t>
            </a:r>
            <a:r>
              <a:rPr lang="en-US" dirty="0" err="1"/>
              <a:t>crimineel</a:t>
            </a:r>
            <a:r>
              <a:rPr lang="en-US" dirty="0"/>
              <a:t> op die </a:t>
            </a:r>
            <a:r>
              <a:rPr lang="en-US" dirty="0" err="1"/>
              <a:t>plek</a:t>
            </a:r>
            <a:r>
              <a:rPr lang="en-US" dirty="0"/>
              <a:t>/ in </a:t>
            </a:r>
            <a:r>
              <a:rPr lang="en-US" dirty="0" err="1"/>
              <a:t>dat</a:t>
            </a:r>
            <a:r>
              <a:rPr lang="en-US" dirty="0"/>
              <a:t> land </a:t>
            </a:r>
            <a:r>
              <a:rPr lang="en-US" dirty="0" err="1"/>
              <a:t>geen</a:t>
            </a:r>
            <a:r>
              <a:rPr lang="en-US" dirty="0"/>
              <a:t> </a:t>
            </a:r>
            <a:r>
              <a:rPr lang="en-US" dirty="0" err="1"/>
              <a:t>strafbare</a:t>
            </a:r>
            <a:r>
              <a:rPr lang="en-US" dirty="0"/>
              <a:t> </a:t>
            </a:r>
            <a:r>
              <a:rPr lang="en-US" dirty="0" err="1"/>
              <a:t>feiten</a:t>
            </a:r>
            <a:r>
              <a:rPr lang="en-US" dirty="0"/>
              <a:t> </a:t>
            </a:r>
            <a:r>
              <a:rPr lang="en-US" dirty="0" err="1"/>
              <a:t>meer</a:t>
            </a:r>
            <a:r>
              <a:rPr lang="en-US" dirty="0"/>
              <a:t> </a:t>
            </a:r>
            <a:r>
              <a:rPr lang="en-US" dirty="0" err="1"/>
              <a:t>plegen</a:t>
            </a:r>
            <a:r>
              <a:rPr lang="en-US" dirty="0"/>
              <a:t>.</a:t>
            </a:r>
            <a:endParaRPr lang="nl-NL" dirty="0"/>
          </a:p>
        </p:txBody>
      </p:sp>
    </p:spTree>
    <p:extLst>
      <p:ext uri="{BB962C8B-B14F-4D97-AF65-F5344CB8AC3E}">
        <p14:creationId xmlns:p14="http://schemas.microsoft.com/office/powerpoint/2010/main" val="34441756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00C73E-0AEC-CE54-6D6E-2D62076A7CD6}"/>
              </a:ext>
            </a:extLst>
          </p:cNvPr>
          <p:cNvSpPr>
            <a:spLocks noGrp="1"/>
          </p:cNvSpPr>
          <p:nvPr>
            <p:ph type="title"/>
          </p:nvPr>
        </p:nvSpPr>
        <p:spPr/>
        <p:txBody>
          <a:bodyPr/>
          <a:lstStyle/>
          <a:p>
            <a:r>
              <a:rPr lang="en-US" dirty="0" err="1"/>
              <a:t>Kritiek</a:t>
            </a:r>
            <a:r>
              <a:rPr lang="en-US" dirty="0"/>
              <a:t> op de </a:t>
            </a:r>
            <a:r>
              <a:rPr lang="en-US" dirty="0" err="1"/>
              <a:t>anomietheorie</a:t>
            </a:r>
            <a:r>
              <a:rPr lang="en-US" dirty="0"/>
              <a:t> van Merton</a:t>
            </a:r>
            <a:endParaRPr lang="nl-NL" dirty="0"/>
          </a:p>
        </p:txBody>
      </p:sp>
      <p:sp>
        <p:nvSpPr>
          <p:cNvPr id="3" name="Tijdelijke aanduiding voor inhoud 2">
            <a:extLst>
              <a:ext uri="{FF2B5EF4-FFF2-40B4-BE49-F238E27FC236}">
                <a16:creationId xmlns:a16="http://schemas.microsoft.com/office/drawing/2014/main" id="{85EE3EDF-5077-56A9-ADEB-CC31AE466244}"/>
              </a:ext>
            </a:extLst>
          </p:cNvPr>
          <p:cNvSpPr>
            <a:spLocks noGrp="1"/>
          </p:cNvSpPr>
          <p:nvPr>
            <p:ph idx="1"/>
          </p:nvPr>
        </p:nvSpPr>
        <p:spPr/>
        <p:txBody>
          <a:bodyPr/>
          <a:lstStyle/>
          <a:p>
            <a:pPr marL="0" indent="0">
              <a:buNone/>
            </a:pPr>
            <a:r>
              <a:rPr lang="en-US" dirty="0" err="1"/>
              <a:t>Enige</a:t>
            </a:r>
            <a:r>
              <a:rPr lang="en-US" dirty="0"/>
              <a:t> </a:t>
            </a:r>
            <a:r>
              <a:rPr lang="en-US" dirty="0" err="1"/>
              <a:t>kritiek</a:t>
            </a:r>
            <a:r>
              <a:rPr lang="en-US" dirty="0"/>
              <a:t> op de </a:t>
            </a:r>
            <a:r>
              <a:rPr lang="en-US" dirty="0" err="1"/>
              <a:t>anomietheorie</a:t>
            </a:r>
            <a:r>
              <a:rPr lang="en-US" dirty="0"/>
              <a:t>:</a:t>
            </a:r>
          </a:p>
          <a:p>
            <a:pPr marL="0" indent="0">
              <a:buNone/>
            </a:pPr>
            <a:endParaRPr lang="en-US" dirty="0"/>
          </a:p>
          <a:p>
            <a:pPr marL="0" indent="0">
              <a:buNone/>
            </a:pPr>
            <a:r>
              <a:rPr lang="en-US" dirty="0"/>
              <a:t>- Er </a:t>
            </a:r>
            <a:r>
              <a:rPr lang="en-US" dirty="0" err="1"/>
              <a:t>wordt</a:t>
            </a:r>
            <a:r>
              <a:rPr lang="en-US" dirty="0"/>
              <a:t> </a:t>
            </a:r>
            <a:r>
              <a:rPr lang="en-US" dirty="0" err="1"/>
              <a:t>gemakkelijk</a:t>
            </a:r>
            <a:r>
              <a:rPr lang="en-US" dirty="0"/>
              <a:t> </a:t>
            </a:r>
            <a:r>
              <a:rPr lang="en-US" dirty="0" err="1"/>
              <a:t>gesuggereerd</a:t>
            </a:r>
            <a:r>
              <a:rPr lang="en-US" dirty="0"/>
              <a:t> </a:t>
            </a:r>
            <a:r>
              <a:rPr lang="en-US" dirty="0" err="1"/>
              <a:t>dat</a:t>
            </a:r>
            <a:r>
              <a:rPr lang="en-US" dirty="0"/>
              <a:t> </a:t>
            </a:r>
            <a:r>
              <a:rPr lang="en-US" dirty="0" err="1"/>
              <a:t>culturele</a:t>
            </a:r>
            <a:r>
              <a:rPr lang="en-US" dirty="0"/>
              <a:t> </a:t>
            </a:r>
            <a:r>
              <a:rPr lang="en-US" dirty="0" err="1"/>
              <a:t>doeleinden</a:t>
            </a:r>
            <a:r>
              <a:rPr lang="en-US" dirty="0"/>
              <a:t> steeds </a:t>
            </a:r>
            <a:r>
              <a:rPr lang="en-US" dirty="0" err="1"/>
              <a:t>algemeen</a:t>
            </a:r>
            <a:r>
              <a:rPr lang="en-US" dirty="0"/>
              <a:t> </a:t>
            </a:r>
            <a:r>
              <a:rPr lang="en-US" dirty="0" err="1"/>
              <a:t>onderkend</a:t>
            </a:r>
            <a:r>
              <a:rPr lang="en-US" dirty="0"/>
              <a:t>, </a:t>
            </a:r>
            <a:r>
              <a:rPr lang="en-US" dirty="0" err="1"/>
              <a:t>onderschreven</a:t>
            </a:r>
            <a:r>
              <a:rPr lang="en-US" dirty="0"/>
              <a:t> </a:t>
            </a:r>
            <a:r>
              <a:rPr lang="en-US" dirty="0" err="1"/>
              <a:t>en</a:t>
            </a:r>
            <a:r>
              <a:rPr lang="en-US" dirty="0"/>
              <a:t> </a:t>
            </a:r>
            <a:r>
              <a:rPr lang="en-US" dirty="0" err="1"/>
              <a:t>alom</a:t>
            </a:r>
            <a:r>
              <a:rPr lang="en-US" dirty="0"/>
              <a:t> </a:t>
            </a:r>
            <a:r>
              <a:rPr lang="en-US" dirty="0" err="1"/>
              <a:t>nagestreefd</a:t>
            </a:r>
            <a:r>
              <a:rPr lang="en-US" dirty="0"/>
              <a:t> </a:t>
            </a:r>
            <a:r>
              <a:rPr lang="en-US" dirty="0" err="1"/>
              <a:t>worden</a:t>
            </a:r>
            <a:r>
              <a:rPr lang="en-US" dirty="0"/>
              <a:t>;</a:t>
            </a:r>
          </a:p>
          <a:p>
            <a:pPr marL="0" indent="0">
              <a:buNone/>
            </a:pPr>
            <a:r>
              <a:rPr lang="en-US" dirty="0"/>
              <a:t> - Er </a:t>
            </a:r>
            <a:r>
              <a:rPr lang="en-US" dirty="0" err="1"/>
              <a:t>wordt</a:t>
            </a:r>
            <a:r>
              <a:rPr lang="en-US" dirty="0"/>
              <a:t> </a:t>
            </a:r>
            <a:r>
              <a:rPr lang="en-US" dirty="0" err="1"/>
              <a:t>gemakkelijk</a:t>
            </a:r>
            <a:r>
              <a:rPr lang="en-US" dirty="0"/>
              <a:t> </a:t>
            </a:r>
            <a:r>
              <a:rPr lang="en-US" dirty="0" err="1"/>
              <a:t>gesuggereerd</a:t>
            </a:r>
            <a:r>
              <a:rPr lang="en-US" dirty="0"/>
              <a:t> </a:t>
            </a:r>
            <a:r>
              <a:rPr lang="en-US" dirty="0" err="1"/>
              <a:t>dat</a:t>
            </a:r>
            <a:r>
              <a:rPr lang="en-US" dirty="0"/>
              <a:t> </a:t>
            </a:r>
            <a:r>
              <a:rPr lang="en-US" dirty="0" err="1"/>
              <a:t>mensen</a:t>
            </a:r>
            <a:r>
              <a:rPr lang="en-US" dirty="0"/>
              <a:t> </a:t>
            </a:r>
            <a:r>
              <a:rPr lang="en-US" dirty="0" err="1"/>
              <a:t>hun</a:t>
            </a:r>
            <a:r>
              <a:rPr lang="en-US" dirty="0"/>
              <a:t> </a:t>
            </a:r>
            <a:r>
              <a:rPr lang="en-US" dirty="0" err="1"/>
              <a:t>doelen</a:t>
            </a:r>
            <a:r>
              <a:rPr lang="en-US" dirty="0"/>
              <a:t> </a:t>
            </a:r>
            <a:r>
              <a:rPr lang="en-US" dirty="0" err="1"/>
              <a:t>soms</a:t>
            </a:r>
            <a:r>
              <a:rPr lang="en-US" dirty="0"/>
              <a:t> </a:t>
            </a:r>
            <a:r>
              <a:rPr lang="en-US" dirty="0" err="1"/>
              <a:t>niet</a:t>
            </a:r>
            <a:r>
              <a:rPr lang="en-US" dirty="0"/>
              <a:t> </a:t>
            </a:r>
            <a:r>
              <a:rPr lang="en-US" dirty="0" err="1"/>
              <a:t>zouden</a:t>
            </a:r>
            <a:r>
              <a:rPr lang="en-US" dirty="0"/>
              <a:t> </a:t>
            </a:r>
            <a:r>
              <a:rPr lang="en-US" dirty="0" err="1"/>
              <a:t>aanpassen</a:t>
            </a:r>
            <a:r>
              <a:rPr lang="en-US" dirty="0"/>
              <a:t> </a:t>
            </a:r>
            <a:r>
              <a:rPr lang="en-US" dirty="0" err="1"/>
              <a:t>aan</a:t>
            </a:r>
            <a:r>
              <a:rPr lang="en-US" dirty="0"/>
              <a:t> </a:t>
            </a:r>
            <a:r>
              <a:rPr lang="en-US" dirty="0" err="1"/>
              <a:t>hun</a:t>
            </a:r>
            <a:r>
              <a:rPr lang="en-US" dirty="0"/>
              <a:t> </a:t>
            </a:r>
            <a:r>
              <a:rPr lang="en-US" dirty="0" err="1"/>
              <a:t>middelen</a:t>
            </a:r>
            <a:r>
              <a:rPr lang="en-US" dirty="0"/>
              <a:t>;</a:t>
            </a:r>
          </a:p>
          <a:p>
            <a:pPr>
              <a:buFontTx/>
              <a:buChar char="-"/>
            </a:pPr>
            <a:r>
              <a:rPr lang="en-US" dirty="0"/>
              <a:t>Er </a:t>
            </a:r>
            <a:r>
              <a:rPr lang="en-US" dirty="0" err="1"/>
              <a:t>zijn</a:t>
            </a:r>
            <a:r>
              <a:rPr lang="en-US" dirty="0"/>
              <a:t> </a:t>
            </a:r>
            <a:r>
              <a:rPr lang="en-US" dirty="0" err="1"/>
              <a:t>ook</a:t>
            </a:r>
            <a:r>
              <a:rPr lang="en-US" dirty="0"/>
              <a:t> </a:t>
            </a:r>
            <a:r>
              <a:rPr lang="en-US" dirty="0" err="1"/>
              <a:t>mensen</a:t>
            </a:r>
            <a:r>
              <a:rPr lang="en-US" dirty="0"/>
              <a:t> </a:t>
            </a:r>
            <a:r>
              <a:rPr lang="en-US" dirty="0" err="1"/>
              <a:t>uit</a:t>
            </a:r>
            <a:r>
              <a:rPr lang="en-US" dirty="0"/>
              <a:t> de midden- </a:t>
            </a:r>
            <a:r>
              <a:rPr lang="en-US" dirty="0" err="1"/>
              <a:t>en</a:t>
            </a:r>
            <a:r>
              <a:rPr lang="en-US" dirty="0"/>
              <a:t> </a:t>
            </a:r>
            <a:r>
              <a:rPr lang="en-US" dirty="0" err="1"/>
              <a:t>hogere</a:t>
            </a:r>
            <a:r>
              <a:rPr lang="en-US" dirty="0"/>
              <a:t> </a:t>
            </a:r>
            <a:r>
              <a:rPr lang="en-US" dirty="0" err="1"/>
              <a:t>inkomensgroepen</a:t>
            </a:r>
            <a:r>
              <a:rPr lang="en-US" dirty="0"/>
              <a:t> die </a:t>
            </a:r>
            <a:r>
              <a:rPr lang="en-US" dirty="0" err="1"/>
              <a:t>vermogenscriminaliteit</a:t>
            </a:r>
            <a:r>
              <a:rPr lang="en-US" dirty="0"/>
              <a:t> </a:t>
            </a:r>
            <a:r>
              <a:rPr lang="en-US" dirty="0" err="1"/>
              <a:t>plegen</a:t>
            </a:r>
            <a:r>
              <a:rPr lang="en-US" dirty="0"/>
              <a:t>, </a:t>
            </a:r>
            <a:r>
              <a:rPr lang="en-US" dirty="0" err="1"/>
              <a:t>terwijl</a:t>
            </a:r>
            <a:r>
              <a:rPr lang="en-US" dirty="0"/>
              <a:t> </a:t>
            </a:r>
            <a:r>
              <a:rPr lang="en-US" dirty="0" err="1"/>
              <a:t>zij</a:t>
            </a:r>
            <a:r>
              <a:rPr lang="en-US" dirty="0"/>
              <a:t> over </a:t>
            </a:r>
            <a:r>
              <a:rPr lang="en-US" dirty="0" err="1"/>
              <a:t>voldoende</a:t>
            </a:r>
            <a:r>
              <a:rPr lang="en-US" dirty="0"/>
              <a:t> </a:t>
            </a:r>
            <a:r>
              <a:rPr lang="en-US" dirty="0" err="1"/>
              <a:t>legitieme</a:t>
            </a:r>
            <a:r>
              <a:rPr lang="en-US" dirty="0"/>
              <a:t> </a:t>
            </a:r>
            <a:r>
              <a:rPr lang="en-US" dirty="0" err="1"/>
              <a:t>middelen</a:t>
            </a:r>
            <a:r>
              <a:rPr lang="en-US" dirty="0"/>
              <a:t> </a:t>
            </a:r>
            <a:r>
              <a:rPr lang="en-US" dirty="0" err="1"/>
              <a:t>zouden</a:t>
            </a:r>
            <a:r>
              <a:rPr lang="en-US" dirty="0"/>
              <a:t> </a:t>
            </a:r>
            <a:r>
              <a:rPr lang="en-US" dirty="0" err="1"/>
              <a:t>moeten</a:t>
            </a:r>
            <a:r>
              <a:rPr lang="en-US" dirty="0"/>
              <a:t> </a:t>
            </a:r>
            <a:r>
              <a:rPr lang="en-US" dirty="0" err="1"/>
              <a:t>beschikken</a:t>
            </a:r>
            <a:r>
              <a:rPr lang="en-US" dirty="0"/>
              <a:t> om </a:t>
            </a:r>
            <a:r>
              <a:rPr lang="en-US" dirty="0" err="1"/>
              <a:t>hun</a:t>
            </a:r>
            <a:r>
              <a:rPr lang="en-US" dirty="0"/>
              <a:t> </a:t>
            </a:r>
            <a:r>
              <a:rPr lang="en-US" dirty="0" err="1"/>
              <a:t>doelen</a:t>
            </a:r>
            <a:r>
              <a:rPr lang="en-US" dirty="0"/>
              <a:t> </a:t>
            </a:r>
            <a:r>
              <a:rPr lang="en-US" dirty="0" err="1"/>
              <a:t>te</a:t>
            </a:r>
            <a:r>
              <a:rPr lang="en-US" dirty="0"/>
              <a:t> </a:t>
            </a:r>
            <a:r>
              <a:rPr lang="en-US" dirty="0" err="1"/>
              <a:t>bereiken</a:t>
            </a:r>
            <a:r>
              <a:rPr lang="en-US" dirty="0"/>
              <a:t>;</a:t>
            </a:r>
          </a:p>
          <a:p>
            <a:pPr>
              <a:buFontTx/>
              <a:buChar char="-"/>
            </a:pPr>
            <a:endParaRPr lang="nl-NL" dirty="0"/>
          </a:p>
        </p:txBody>
      </p:sp>
    </p:spTree>
    <p:extLst>
      <p:ext uri="{BB962C8B-B14F-4D97-AF65-F5344CB8AC3E}">
        <p14:creationId xmlns:p14="http://schemas.microsoft.com/office/powerpoint/2010/main" val="27710843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Anomietheorie, verkort en simpeler uitgelegd</a:t>
            </a:r>
          </a:p>
        </p:txBody>
      </p:sp>
      <p:sp>
        <p:nvSpPr>
          <p:cNvPr id="3" name="Tijdelijke aanduiding voor inhoud 2"/>
          <p:cNvSpPr>
            <a:spLocks noGrp="1"/>
          </p:cNvSpPr>
          <p:nvPr>
            <p:ph idx="1"/>
          </p:nvPr>
        </p:nvSpPr>
        <p:spPr/>
        <p:txBody>
          <a:bodyPr>
            <a:normAutofit/>
          </a:bodyPr>
          <a:lstStyle/>
          <a:p>
            <a:endParaRPr lang="nl-NL" sz="2000" dirty="0"/>
          </a:p>
          <a:p>
            <a:r>
              <a:rPr lang="nl-NL" sz="2000" dirty="0"/>
              <a:t>Maatschappelijke ongelijkheid is de verklaring voor criminaliteit;</a:t>
            </a:r>
          </a:p>
          <a:p>
            <a:endParaRPr lang="nl-NL" sz="2000" dirty="0"/>
          </a:p>
          <a:p>
            <a:r>
              <a:rPr lang="nl-NL" sz="2000" dirty="0"/>
              <a:t>Iedereen in de westerse samenleving wil zo hoog mogelijk op de maatschappelijke ladder komen;</a:t>
            </a:r>
          </a:p>
          <a:p>
            <a:endParaRPr lang="nl-NL" sz="2000" dirty="0"/>
          </a:p>
          <a:p>
            <a:r>
              <a:rPr lang="nl-NL" sz="2000" dirty="0"/>
              <a:t>De mensen die hun levensdoelen niet op legitieme/ legale wijze kunnen realiseren verkiezen de niet -legitieme/ strafbare weg</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Sociale controle theorie</a:t>
            </a:r>
          </a:p>
        </p:txBody>
      </p:sp>
      <p:sp>
        <p:nvSpPr>
          <p:cNvPr id="3" name="Tijdelijke aanduiding voor inhoud 2"/>
          <p:cNvSpPr>
            <a:spLocks noGrp="1"/>
          </p:cNvSpPr>
          <p:nvPr>
            <p:ph idx="1"/>
          </p:nvPr>
        </p:nvSpPr>
        <p:spPr>
          <a:xfrm>
            <a:off x="523783" y="1268760"/>
            <a:ext cx="10617693" cy="5184576"/>
          </a:xfrm>
        </p:spPr>
        <p:txBody>
          <a:bodyPr>
            <a:normAutofit/>
          </a:bodyPr>
          <a:lstStyle/>
          <a:p>
            <a:endParaRPr lang="nl-NL" sz="2000" dirty="0"/>
          </a:p>
          <a:p>
            <a:r>
              <a:rPr lang="nl-NL" sz="2000" dirty="0"/>
              <a:t>Deze theorie hecht veel belang aan de waarde van (dreiging van ) sancties;</a:t>
            </a:r>
          </a:p>
          <a:p>
            <a:endParaRPr lang="nl-NL" sz="2000" dirty="0"/>
          </a:p>
          <a:p>
            <a:r>
              <a:rPr lang="nl-NL" sz="2000" dirty="0"/>
              <a:t>Zowel:</a:t>
            </a:r>
          </a:p>
          <a:p>
            <a:pPr>
              <a:buNone/>
            </a:pPr>
            <a:r>
              <a:rPr lang="nl-NL" sz="2000" dirty="0"/>
              <a:t>      formele straffen en berispingen: politie en justitie</a:t>
            </a:r>
          </a:p>
          <a:p>
            <a:pPr>
              <a:buNone/>
            </a:pPr>
            <a:r>
              <a:rPr lang="nl-NL" sz="2000" dirty="0"/>
              <a:t>      informele straffen: ouders, school, vereniging etc.</a:t>
            </a:r>
          </a:p>
          <a:p>
            <a:pPr>
              <a:buNone/>
            </a:pPr>
            <a:endParaRPr lang="nl-NL" sz="2000" dirty="0"/>
          </a:p>
          <a:p>
            <a:r>
              <a:rPr lang="nl-NL" sz="2000" dirty="0"/>
              <a:t>Hoe minder de informele sociale controle en hoe slechter de relaties met de ouders, des te meer kans op crimineel gedrag. </a:t>
            </a:r>
          </a:p>
          <a:p>
            <a:endParaRPr lang="nl-NL" sz="2000" dirty="0"/>
          </a:p>
          <a:p>
            <a:pPr>
              <a:buNone/>
            </a:pPr>
            <a:r>
              <a:rPr lang="nl-NL" sz="2000" dirty="0"/>
              <a:t>Verschil met bindingstheorie:</a:t>
            </a:r>
          </a:p>
          <a:p>
            <a:r>
              <a:rPr lang="nl-NL" sz="2000" dirty="0"/>
              <a:t>De SC- theorie legt de nadruk op de GEVOLGEN van de slechte bindingen,</a:t>
            </a:r>
          </a:p>
          <a:p>
            <a:pPr>
              <a:buNone/>
            </a:pPr>
            <a:r>
              <a:rPr lang="nl-NL" sz="2000" dirty="0"/>
              <a:t>      de BT legt de nadruk op de slechte relaties of bindingen zelf. </a:t>
            </a:r>
          </a:p>
          <a:p>
            <a:endParaRPr lang="nl-NL" sz="2000" dirty="0"/>
          </a:p>
          <a:p>
            <a:endParaRPr lang="nl-NL"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C4B50A-0992-3477-256D-7BB22EF39DBD}"/>
              </a:ext>
            </a:extLst>
          </p:cNvPr>
          <p:cNvSpPr>
            <a:spLocks noGrp="1"/>
          </p:cNvSpPr>
          <p:nvPr>
            <p:ph type="title"/>
          </p:nvPr>
        </p:nvSpPr>
        <p:spPr>
          <a:xfrm>
            <a:off x="838199" y="365125"/>
            <a:ext cx="10924713" cy="1325563"/>
          </a:xfrm>
        </p:spPr>
        <p:txBody>
          <a:bodyPr>
            <a:normAutofit/>
          </a:bodyPr>
          <a:lstStyle/>
          <a:p>
            <a:r>
              <a:rPr lang="en-US" sz="4000" dirty="0" err="1"/>
              <a:t>Economische</a:t>
            </a:r>
            <a:r>
              <a:rPr lang="en-US" sz="4000" dirty="0"/>
              <a:t> </a:t>
            </a:r>
            <a:r>
              <a:rPr lang="en-US" sz="4000" dirty="0" err="1"/>
              <a:t>theorie</a:t>
            </a:r>
            <a:r>
              <a:rPr lang="en-US" sz="4000" dirty="0"/>
              <a:t> </a:t>
            </a:r>
            <a:r>
              <a:rPr lang="en-US" sz="4000" dirty="0" err="1"/>
              <a:t>en</a:t>
            </a:r>
            <a:r>
              <a:rPr lang="en-US" sz="4000" dirty="0"/>
              <a:t> </a:t>
            </a:r>
            <a:r>
              <a:rPr lang="en-US" sz="4000" dirty="0" err="1"/>
              <a:t>ontstaan</a:t>
            </a:r>
            <a:r>
              <a:rPr lang="en-US" sz="4000" dirty="0"/>
              <a:t> van </a:t>
            </a:r>
            <a:r>
              <a:rPr lang="en-US" sz="4000" dirty="0" err="1"/>
              <a:t>criminaliteit</a:t>
            </a:r>
            <a:endParaRPr lang="nl-NL" sz="4000" dirty="0"/>
          </a:p>
        </p:txBody>
      </p:sp>
      <p:sp>
        <p:nvSpPr>
          <p:cNvPr id="3" name="Tijdelijke aanduiding voor inhoud 2">
            <a:extLst>
              <a:ext uri="{FF2B5EF4-FFF2-40B4-BE49-F238E27FC236}">
                <a16:creationId xmlns:a16="http://schemas.microsoft.com/office/drawing/2014/main" id="{2707D317-5EFF-71DD-D37D-449AE31AB159}"/>
              </a:ext>
            </a:extLst>
          </p:cNvPr>
          <p:cNvSpPr>
            <a:spLocks noGrp="1"/>
          </p:cNvSpPr>
          <p:nvPr>
            <p:ph idx="1"/>
          </p:nvPr>
        </p:nvSpPr>
        <p:spPr/>
        <p:txBody>
          <a:bodyPr/>
          <a:lstStyle/>
          <a:p>
            <a:pPr marL="0" indent="0">
              <a:buNone/>
            </a:pPr>
            <a:r>
              <a:rPr lang="en-US" dirty="0"/>
              <a:t>Er </a:t>
            </a:r>
            <a:r>
              <a:rPr lang="en-US" dirty="0" err="1"/>
              <a:t>bestaan</a:t>
            </a:r>
            <a:r>
              <a:rPr lang="en-US" dirty="0"/>
              <a:t> </a:t>
            </a:r>
            <a:r>
              <a:rPr lang="en-US" dirty="0" err="1"/>
              <a:t>ook</a:t>
            </a:r>
            <a:r>
              <a:rPr lang="en-US" dirty="0"/>
              <a:t> </a:t>
            </a:r>
            <a:r>
              <a:rPr lang="en-US" dirty="0" err="1"/>
              <a:t>econmische</a:t>
            </a:r>
            <a:r>
              <a:rPr lang="en-US" dirty="0"/>
              <a:t> </a:t>
            </a:r>
            <a:r>
              <a:rPr lang="en-US" dirty="0" err="1"/>
              <a:t>theorieën</a:t>
            </a:r>
            <a:r>
              <a:rPr lang="en-US" dirty="0"/>
              <a:t> die </a:t>
            </a:r>
            <a:r>
              <a:rPr lang="en-US" dirty="0" err="1"/>
              <a:t>een</a:t>
            </a:r>
            <a:r>
              <a:rPr lang="en-US" dirty="0"/>
              <a:t> </a:t>
            </a:r>
            <a:r>
              <a:rPr lang="en-US" dirty="0" err="1"/>
              <a:t>verklaring</a:t>
            </a:r>
            <a:r>
              <a:rPr lang="en-US" dirty="0"/>
              <a:t> </a:t>
            </a:r>
            <a:r>
              <a:rPr lang="en-US" dirty="0" err="1"/>
              <a:t>geven</a:t>
            </a:r>
            <a:r>
              <a:rPr lang="en-US" dirty="0"/>
              <a:t> </a:t>
            </a:r>
            <a:r>
              <a:rPr lang="en-US" dirty="0" err="1"/>
              <a:t>voor</a:t>
            </a:r>
            <a:r>
              <a:rPr lang="en-US" dirty="0"/>
              <a:t> het </a:t>
            </a:r>
            <a:r>
              <a:rPr lang="en-US" dirty="0" err="1"/>
              <a:t>ontstaan</a:t>
            </a:r>
            <a:r>
              <a:rPr lang="en-US" dirty="0"/>
              <a:t> </a:t>
            </a:r>
            <a:r>
              <a:rPr lang="en-US" dirty="0" err="1"/>
              <a:t>en</a:t>
            </a:r>
            <a:r>
              <a:rPr lang="en-US" dirty="0"/>
              <a:t> </a:t>
            </a:r>
            <a:r>
              <a:rPr lang="en-US" dirty="0" err="1"/>
              <a:t>voortbestaan</a:t>
            </a:r>
            <a:r>
              <a:rPr lang="en-US" dirty="0"/>
              <a:t> van </a:t>
            </a:r>
            <a:r>
              <a:rPr lang="en-US" dirty="0" err="1"/>
              <a:t>criminaliteit</a:t>
            </a:r>
            <a:r>
              <a:rPr lang="en-US" dirty="0"/>
              <a:t>.</a:t>
            </a:r>
          </a:p>
          <a:p>
            <a:pPr marL="0" indent="0">
              <a:buNone/>
            </a:pPr>
            <a:endParaRPr lang="en-US" dirty="0"/>
          </a:p>
          <a:p>
            <a:pPr marL="0" indent="0">
              <a:buNone/>
            </a:pPr>
            <a:r>
              <a:rPr lang="en-US" dirty="0" err="1"/>
              <a:t>Voorbeeld</a:t>
            </a:r>
            <a:r>
              <a:rPr lang="en-US" dirty="0"/>
              <a:t> van </a:t>
            </a:r>
            <a:r>
              <a:rPr lang="en-US" dirty="0" err="1"/>
              <a:t>een</a:t>
            </a:r>
            <a:r>
              <a:rPr lang="en-US" dirty="0"/>
              <a:t> </a:t>
            </a:r>
            <a:r>
              <a:rPr lang="en-US" dirty="0" err="1"/>
              <a:t>dergelijk</a:t>
            </a:r>
            <a:r>
              <a:rPr lang="en-US" dirty="0"/>
              <a:t> </a:t>
            </a:r>
            <a:r>
              <a:rPr lang="en-US" dirty="0" err="1"/>
              <a:t>theorie</a:t>
            </a:r>
            <a:r>
              <a:rPr lang="en-US" dirty="0"/>
              <a:t> is de “ </a:t>
            </a:r>
            <a:r>
              <a:rPr lang="en-US" dirty="0" err="1"/>
              <a:t>Rationele</a:t>
            </a:r>
            <a:r>
              <a:rPr lang="en-US" dirty="0"/>
              <a:t> – </a:t>
            </a:r>
            <a:r>
              <a:rPr lang="en-US" dirty="0" err="1"/>
              <a:t>Keuzetheorie</a:t>
            </a:r>
            <a:r>
              <a:rPr lang="en-US" dirty="0"/>
              <a:t>”, </a:t>
            </a:r>
            <a:r>
              <a:rPr lang="en-US" dirty="0" err="1"/>
              <a:t>ook</a:t>
            </a:r>
            <a:r>
              <a:rPr lang="en-US" dirty="0"/>
              <a:t> </a:t>
            </a:r>
            <a:r>
              <a:rPr lang="en-US" dirty="0" err="1"/>
              <a:t>wel</a:t>
            </a:r>
            <a:r>
              <a:rPr lang="en-US" dirty="0"/>
              <a:t> ‘ </a:t>
            </a:r>
            <a:r>
              <a:rPr lang="en-US" dirty="0" err="1"/>
              <a:t>gelegenheidstheorie</a:t>
            </a:r>
            <a:r>
              <a:rPr lang="en-US" dirty="0"/>
              <a:t>’  </a:t>
            </a:r>
            <a:r>
              <a:rPr lang="en-US" dirty="0" err="1"/>
              <a:t>genoemd</a:t>
            </a:r>
            <a:endParaRPr lang="nl-NL" dirty="0"/>
          </a:p>
        </p:txBody>
      </p:sp>
    </p:spTree>
    <p:extLst>
      <p:ext uri="{BB962C8B-B14F-4D97-AF65-F5344CB8AC3E}">
        <p14:creationId xmlns:p14="http://schemas.microsoft.com/office/powerpoint/2010/main" val="34614911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Gelegenheidstheorie/ </a:t>
            </a:r>
            <a:r>
              <a:rPr lang="nl-NL"/>
              <a:t>Rationele keuzetheorie</a:t>
            </a:r>
            <a:endParaRPr lang="nl-NL" dirty="0"/>
          </a:p>
        </p:txBody>
      </p:sp>
      <p:sp>
        <p:nvSpPr>
          <p:cNvPr id="3" name="Tijdelijke aanduiding voor inhoud 2"/>
          <p:cNvSpPr>
            <a:spLocks noGrp="1"/>
          </p:cNvSpPr>
          <p:nvPr>
            <p:ph idx="1"/>
          </p:nvPr>
        </p:nvSpPr>
        <p:spPr/>
        <p:txBody>
          <a:bodyPr>
            <a:normAutofit fontScale="92500" lnSpcReduction="20000"/>
          </a:bodyPr>
          <a:lstStyle/>
          <a:p>
            <a:endParaRPr lang="nl-NL" dirty="0"/>
          </a:p>
          <a:p>
            <a:r>
              <a:rPr lang="nl-NL" sz="2000" dirty="0"/>
              <a:t>Ieder individu kiest voor zichzelf de meest gunstige optie;</a:t>
            </a:r>
          </a:p>
          <a:p>
            <a:endParaRPr lang="nl-NL" sz="2000" dirty="0"/>
          </a:p>
          <a:p>
            <a:r>
              <a:rPr lang="nl-NL" sz="2000" dirty="0"/>
              <a:t>De mens is een rationeel denkend wezen en weegt kosten en baten tegen elkaar af; (- juist- ook criminelen)</a:t>
            </a:r>
          </a:p>
          <a:p>
            <a:endParaRPr lang="nl-NL" sz="2000" dirty="0"/>
          </a:p>
          <a:p>
            <a:r>
              <a:rPr lang="nl-NL" sz="2000" dirty="0"/>
              <a:t>“Het niveau van criminaliteit wordt bepaald door de aanwezigheid van potentiële daders, de aanwezigheid van geschikte doelwitten en de afwezigheid van voldoende sociale bewaking. </a:t>
            </a:r>
          </a:p>
          <a:p>
            <a:endParaRPr lang="nl-NL" sz="2000" dirty="0"/>
          </a:p>
          <a:p>
            <a:pPr>
              <a:buNone/>
            </a:pPr>
            <a:r>
              <a:rPr lang="nl-NL" sz="2000" dirty="0"/>
              <a:t>    Het gaat bij deze theorie dus om de verhouding tussen: wat levert criminaliteit je op? (de baten) en wat zou criminaliteit je kosten? Belangrijk hierbij is hoe hoog de PAK-KANS is.</a:t>
            </a:r>
            <a:br>
              <a:rPr lang="nl-NL" sz="2000" dirty="0"/>
            </a:br>
            <a:r>
              <a:rPr lang="nl-NL" sz="2000" dirty="0"/>
              <a:t>Als de kans groot is dat je gepakt wordt, zijn de kosten hoger dan de baten en pleeg je geen strafbaar feit.</a:t>
            </a:r>
            <a:br>
              <a:rPr lang="nl-NL" sz="2000" dirty="0"/>
            </a:br>
            <a:r>
              <a:rPr lang="nl-NL" sz="2000" dirty="0"/>
              <a:t>Als de kans dat je gepakt wordt klein is en de opbrengsten van criminaliteit (de baten) zijn groot, dan pleeg je een </a:t>
            </a:r>
            <a:r>
              <a:rPr lang="nl-NL" sz="2000"/>
              <a:t>strafbaar feit.</a:t>
            </a:r>
            <a:endParaRPr lang="nl-NL" sz="2000" dirty="0"/>
          </a:p>
          <a:p>
            <a:endParaRPr lang="nl-NL" sz="2000" dirty="0"/>
          </a:p>
          <a:p>
            <a:endParaRPr lang="nl-NL" sz="2400" dirty="0"/>
          </a:p>
          <a:p>
            <a:endParaRPr lang="nl-NL" sz="2400" dirty="0"/>
          </a:p>
          <a:p>
            <a:endParaRPr lang="nl-NL" sz="2400" dirty="0"/>
          </a:p>
          <a:p>
            <a:endParaRPr lang="nl-NL" sz="2400" dirty="0"/>
          </a:p>
          <a:p>
            <a:endParaRPr lang="nl-N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CEC1C4-A059-E7C1-C785-27A23E49FBE7}"/>
              </a:ext>
            </a:extLst>
          </p:cNvPr>
          <p:cNvSpPr>
            <a:spLocks noGrp="1"/>
          </p:cNvSpPr>
          <p:nvPr>
            <p:ph type="title"/>
          </p:nvPr>
        </p:nvSpPr>
        <p:spPr/>
        <p:txBody>
          <a:bodyPr/>
          <a:lstStyle/>
          <a:p>
            <a:r>
              <a:rPr lang="en-US" dirty="0" err="1"/>
              <a:t>Sociobiologische</a:t>
            </a:r>
            <a:r>
              <a:rPr lang="en-US" dirty="0"/>
              <a:t> </a:t>
            </a:r>
            <a:r>
              <a:rPr lang="en-US" dirty="0" err="1"/>
              <a:t>theorieën</a:t>
            </a:r>
            <a:r>
              <a:rPr lang="en-US" dirty="0"/>
              <a:t>:</a:t>
            </a:r>
            <a:endParaRPr lang="nl-NL" dirty="0"/>
          </a:p>
        </p:txBody>
      </p:sp>
      <p:sp>
        <p:nvSpPr>
          <p:cNvPr id="3" name="Tijdelijke aanduiding voor inhoud 2">
            <a:extLst>
              <a:ext uri="{FF2B5EF4-FFF2-40B4-BE49-F238E27FC236}">
                <a16:creationId xmlns:a16="http://schemas.microsoft.com/office/drawing/2014/main" id="{43F77EFE-F984-F48A-40E8-2167C45ED265}"/>
              </a:ext>
            </a:extLst>
          </p:cNvPr>
          <p:cNvSpPr>
            <a:spLocks noGrp="1"/>
          </p:cNvSpPr>
          <p:nvPr>
            <p:ph idx="1"/>
          </p:nvPr>
        </p:nvSpPr>
        <p:spPr/>
        <p:txBody>
          <a:bodyPr>
            <a:normAutofit lnSpcReduction="10000"/>
          </a:bodyPr>
          <a:lstStyle/>
          <a:p>
            <a:pPr marL="0" indent="0">
              <a:buNone/>
            </a:pPr>
            <a:r>
              <a:rPr lang="en-US" dirty="0" err="1"/>
              <a:t>Bij</a:t>
            </a:r>
            <a:r>
              <a:rPr lang="en-US" dirty="0"/>
              <a:t> de ‘ </a:t>
            </a:r>
            <a:r>
              <a:rPr lang="en-US" dirty="0" err="1"/>
              <a:t>sociobiologische</a:t>
            </a:r>
            <a:r>
              <a:rPr lang="en-US" dirty="0"/>
              <a:t> </a:t>
            </a:r>
            <a:r>
              <a:rPr lang="en-US" dirty="0" err="1"/>
              <a:t>theorieën</a:t>
            </a:r>
            <a:r>
              <a:rPr lang="en-US" dirty="0"/>
              <a:t>’ (Jaren ‘70 van de </a:t>
            </a:r>
            <a:r>
              <a:rPr lang="en-US" dirty="0" err="1"/>
              <a:t>twintigste</a:t>
            </a:r>
            <a:r>
              <a:rPr lang="en-US" dirty="0"/>
              <a:t> </a:t>
            </a:r>
            <a:r>
              <a:rPr lang="en-US" dirty="0" err="1"/>
              <a:t>eeuw</a:t>
            </a:r>
            <a:r>
              <a:rPr lang="en-US" dirty="0"/>
              <a:t>) </a:t>
            </a:r>
            <a:r>
              <a:rPr lang="en-US" dirty="0" err="1"/>
              <a:t>zoekt</a:t>
            </a:r>
            <a:r>
              <a:rPr lang="en-US" dirty="0"/>
              <a:t> men de </a:t>
            </a:r>
            <a:r>
              <a:rPr lang="en-US" dirty="0" err="1"/>
              <a:t>verklaringen</a:t>
            </a:r>
            <a:r>
              <a:rPr lang="en-US" dirty="0"/>
              <a:t> </a:t>
            </a:r>
            <a:r>
              <a:rPr lang="en-US" dirty="0" err="1"/>
              <a:t>voor</a:t>
            </a:r>
            <a:r>
              <a:rPr lang="en-US" dirty="0"/>
              <a:t> het </a:t>
            </a:r>
            <a:r>
              <a:rPr lang="en-US" dirty="0" err="1"/>
              <a:t>plegen</a:t>
            </a:r>
            <a:r>
              <a:rPr lang="en-US" dirty="0"/>
              <a:t> van </a:t>
            </a:r>
            <a:r>
              <a:rPr lang="en-US" dirty="0" err="1"/>
              <a:t>crimineel</a:t>
            </a:r>
            <a:r>
              <a:rPr lang="en-US" dirty="0"/>
              <a:t> </a:t>
            </a:r>
            <a:r>
              <a:rPr lang="en-US" dirty="0" err="1"/>
              <a:t>gedrag</a:t>
            </a:r>
            <a:r>
              <a:rPr lang="en-US" dirty="0"/>
              <a:t> in </a:t>
            </a:r>
            <a:r>
              <a:rPr lang="en-US" dirty="0" err="1"/>
              <a:t>een</a:t>
            </a:r>
            <a:r>
              <a:rPr lang="en-US" dirty="0"/>
              <a:t> </a:t>
            </a:r>
            <a:r>
              <a:rPr lang="en-US" dirty="0" err="1"/>
              <a:t>combinatie</a:t>
            </a:r>
            <a:r>
              <a:rPr lang="en-US" dirty="0"/>
              <a:t> van </a:t>
            </a:r>
            <a:r>
              <a:rPr lang="en-US" dirty="0" err="1"/>
              <a:t>erfelijke</a:t>
            </a:r>
            <a:r>
              <a:rPr lang="en-US" dirty="0"/>
              <a:t> </a:t>
            </a:r>
            <a:r>
              <a:rPr lang="en-US" dirty="0" err="1"/>
              <a:t>en</a:t>
            </a:r>
            <a:r>
              <a:rPr lang="en-US" dirty="0"/>
              <a:t> </a:t>
            </a:r>
            <a:r>
              <a:rPr lang="en-US" dirty="0" err="1"/>
              <a:t>sociale</a:t>
            </a:r>
            <a:r>
              <a:rPr lang="en-US" dirty="0"/>
              <a:t> </a:t>
            </a:r>
            <a:r>
              <a:rPr lang="en-US" dirty="0" err="1"/>
              <a:t>factoren</a:t>
            </a:r>
            <a:r>
              <a:rPr lang="en-US" dirty="0"/>
              <a:t>. </a:t>
            </a:r>
          </a:p>
          <a:p>
            <a:pPr marL="0" indent="0">
              <a:buNone/>
            </a:pPr>
            <a:endParaRPr lang="en-US" dirty="0"/>
          </a:p>
          <a:p>
            <a:pPr>
              <a:buFontTx/>
              <a:buChar char="-"/>
            </a:pPr>
            <a:r>
              <a:rPr lang="en-US" dirty="0" err="1"/>
              <a:t>Erfelijke</a:t>
            </a:r>
            <a:r>
              <a:rPr lang="en-US" dirty="0"/>
              <a:t> </a:t>
            </a:r>
            <a:r>
              <a:rPr lang="en-US" dirty="0" err="1"/>
              <a:t>en</a:t>
            </a:r>
            <a:r>
              <a:rPr lang="en-US" dirty="0"/>
              <a:t> </a:t>
            </a:r>
            <a:r>
              <a:rPr lang="en-US" dirty="0" err="1"/>
              <a:t>andere</a:t>
            </a:r>
            <a:r>
              <a:rPr lang="en-US" dirty="0"/>
              <a:t> </a:t>
            </a:r>
            <a:r>
              <a:rPr lang="en-US" dirty="0" err="1"/>
              <a:t>biologische</a:t>
            </a:r>
            <a:r>
              <a:rPr lang="en-US" dirty="0"/>
              <a:t> </a:t>
            </a:r>
            <a:r>
              <a:rPr lang="en-US" dirty="0" err="1"/>
              <a:t>factoren</a:t>
            </a:r>
            <a:r>
              <a:rPr lang="en-US" dirty="0"/>
              <a:t> </a:t>
            </a:r>
            <a:r>
              <a:rPr lang="en-US" dirty="0" err="1"/>
              <a:t>verklaren</a:t>
            </a:r>
            <a:r>
              <a:rPr lang="en-US" dirty="0"/>
              <a:t> </a:t>
            </a:r>
            <a:r>
              <a:rPr lang="en-US" dirty="0" err="1"/>
              <a:t>slechts</a:t>
            </a:r>
            <a:r>
              <a:rPr lang="en-US" dirty="0"/>
              <a:t> </a:t>
            </a:r>
            <a:r>
              <a:rPr lang="en-US" dirty="0" err="1"/>
              <a:t>eem</a:t>
            </a:r>
            <a:r>
              <a:rPr lang="en-US" dirty="0"/>
              <a:t> </a:t>
            </a:r>
            <a:r>
              <a:rPr lang="en-US" dirty="0" err="1"/>
              <a:t>beperkt</a:t>
            </a:r>
            <a:r>
              <a:rPr lang="en-US" dirty="0"/>
              <a:t> percentage van de </a:t>
            </a:r>
            <a:r>
              <a:rPr lang="en-US" dirty="0" err="1"/>
              <a:t>variatie</a:t>
            </a:r>
            <a:r>
              <a:rPr lang="en-US" dirty="0"/>
              <a:t> in </a:t>
            </a:r>
            <a:r>
              <a:rPr lang="en-US" dirty="0" err="1"/>
              <a:t>crimineel</a:t>
            </a:r>
            <a:r>
              <a:rPr lang="en-US" dirty="0"/>
              <a:t> </a:t>
            </a:r>
            <a:r>
              <a:rPr lang="en-US" dirty="0" err="1"/>
              <a:t>gedrag</a:t>
            </a:r>
            <a:r>
              <a:rPr lang="en-US" dirty="0"/>
              <a:t>;</a:t>
            </a:r>
          </a:p>
          <a:p>
            <a:pPr>
              <a:buFontTx/>
              <a:buChar char="-"/>
            </a:pPr>
            <a:r>
              <a:rPr lang="en-US" dirty="0" err="1"/>
              <a:t>Bepaalde</a:t>
            </a:r>
            <a:r>
              <a:rPr lang="en-US" dirty="0"/>
              <a:t> </a:t>
            </a:r>
            <a:r>
              <a:rPr lang="en-US" dirty="0" err="1"/>
              <a:t>vormen</a:t>
            </a:r>
            <a:r>
              <a:rPr lang="en-US" dirty="0"/>
              <a:t> van </a:t>
            </a:r>
            <a:r>
              <a:rPr lang="en-US" dirty="0" err="1"/>
              <a:t>crimineel</a:t>
            </a:r>
            <a:r>
              <a:rPr lang="en-US" dirty="0"/>
              <a:t> </a:t>
            </a:r>
            <a:r>
              <a:rPr lang="en-US" dirty="0" err="1"/>
              <a:t>gedrag</a:t>
            </a:r>
            <a:r>
              <a:rPr lang="en-US" dirty="0"/>
              <a:t> (</a:t>
            </a:r>
            <a:r>
              <a:rPr lang="en-US" dirty="0" err="1"/>
              <a:t>bv</a:t>
            </a:r>
            <a:r>
              <a:rPr lang="en-US" dirty="0"/>
              <a:t>. </a:t>
            </a:r>
            <a:r>
              <a:rPr lang="en-US" dirty="0" err="1"/>
              <a:t>Agressiedelicten</a:t>
            </a:r>
            <a:r>
              <a:rPr lang="en-US" dirty="0"/>
              <a:t>) is de </a:t>
            </a:r>
            <a:r>
              <a:rPr lang="en-US" dirty="0" err="1"/>
              <a:t>uitkomst</a:t>
            </a:r>
            <a:r>
              <a:rPr lang="en-US" dirty="0"/>
              <a:t> van </a:t>
            </a:r>
            <a:r>
              <a:rPr lang="en-US" dirty="0" err="1"/>
              <a:t>zowel</a:t>
            </a:r>
            <a:r>
              <a:rPr lang="en-US" dirty="0"/>
              <a:t> </a:t>
            </a:r>
            <a:r>
              <a:rPr lang="en-US" dirty="0" err="1"/>
              <a:t>persoonlijke</a:t>
            </a:r>
            <a:r>
              <a:rPr lang="en-US" dirty="0"/>
              <a:t> (</a:t>
            </a:r>
            <a:r>
              <a:rPr lang="en-US" dirty="0" err="1"/>
              <a:t>erfelijke</a:t>
            </a:r>
            <a:r>
              <a:rPr lang="en-US" dirty="0"/>
              <a:t>) </a:t>
            </a:r>
            <a:r>
              <a:rPr lang="en-US" dirty="0" err="1"/>
              <a:t>als</a:t>
            </a:r>
            <a:r>
              <a:rPr lang="en-US" dirty="0"/>
              <a:t> </a:t>
            </a:r>
            <a:r>
              <a:rPr lang="en-US" dirty="0" err="1"/>
              <a:t>situationele</a:t>
            </a:r>
            <a:r>
              <a:rPr lang="en-US" dirty="0"/>
              <a:t> (</a:t>
            </a:r>
            <a:r>
              <a:rPr lang="en-US" dirty="0" err="1"/>
              <a:t>ook</a:t>
            </a:r>
            <a:r>
              <a:rPr lang="en-US" dirty="0"/>
              <a:t> </a:t>
            </a:r>
            <a:r>
              <a:rPr lang="en-US" dirty="0" err="1"/>
              <a:t>wel</a:t>
            </a:r>
            <a:r>
              <a:rPr lang="en-US" dirty="0"/>
              <a:t>: </a:t>
            </a:r>
            <a:r>
              <a:rPr lang="en-US" dirty="0" err="1"/>
              <a:t>sociale</a:t>
            </a:r>
            <a:r>
              <a:rPr lang="en-US" dirty="0"/>
              <a:t>) </a:t>
            </a:r>
            <a:r>
              <a:rPr lang="en-US" dirty="0" err="1"/>
              <a:t>factoren</a:t>
            </a:r>
            <a:r>
              <a:rPr lang="en-US" dirty="0"/>
              <a:t>.</a:t>
            </a:r>
            <a:br>
              <a:rPr lang="en-US" dirty="0"/>
            </a:br>
            <a:r>
              <a:rPr lang="en-US" dirty="0"/>
              <a:t>BV. </a:t>
            </a:r>
            <a:r>
              <a:rPr lang="en-US" dirty="0" err="1"/>
              <a:t>Iemand</a:t>
            </a:r>
            <a:r>
              <a:rPr lang="en-US" dirty="0"/>
              <a:t> die </a:t>
            </a:r>
            <a:r>
              <a:rPr lang="en-US" dirty="0" err="1"/>
              <a:t>agressief</a:t>
            </a:r>
            <a:r>
              <a:rPr lang="en-US" dirty="0"/>
              <a:t> </a:t>
            </a:r>
            <a:r>
              <a:rPr lang="en-US" dirty="0" err="1"/>
              <a:t>wordt</a:t>
            </a:r>
            <a:r>
              <a:rPr lang="en-US" dirty="0"/>
              <a:t> van </a:t>
            </a:r>
            <a:r>
              <a:rPr lang="en-US" dirty="0" err="1"/>
              <a:t>te</a:t>
            </a:r>
            <a:r>
              <a:rPr lang="en-US" dirty="0"/>
              <a:t> </a:t>
            </a:r>
            <a:r>
              <a:rPr lang="en-US" dirty="0" err="1"/>
              <a:t>veel</a:t>
            </a:r>
            <a:r>
              <a:rPr lang="en-US" dirty="0"/>
              <a:t> </a:t>
            </a:r>
            <a:r>
              <a:rPr lang="en-US" dirty="0" err="1"/>
              <a:t>kleurstoffen</a:t>
            </a:r>
            <a:r>
              <a:rPr lang="en-US" dirty="0"/>
              <a:t> in </a:t>
            </a:r>
            <a:r>
              <a:rPr lang="en-US" dirty="0" err="1"/>
              <a:t>zijn</a:t>
            </a:r>
            <a:r>
              <a:rPr lang="en-US" dirty="0"/>
              <a:t>/ </a:t>
            </a:r>
            <a:r>
              <a:rPr lang="en-US" dirty="0" err="1"/>
              <a:t>haar</a:t>
            </a:r>
            <a:r>
              <a:rPr lang="en-US" dirty="0"/>
              <a:t> eten of </a:t>
            </a:r>
            <a:r>
              <a:rPr lang="en-US" dirty="0" err="1"/>
              <a:t>drinken</a:t>
            </a:r>
            <a:endParaRPr lang="nl-NL" dirty="0"/>
          </a:p>
        </p:txBody>
      </p:sp>
    </p:spTree>
    <p:extLst>
      <p:ext uri="{BB962C8B-B14F-4D97-AF65-F5344CB8AC3E}">
        <p14:creationId xmlns:p14="http://schemas.microsoft.com/office/powerpoint/2010/main" val="3528059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39192" y="274638"/>
            <a:ext cx="10644326" cy="850106"/>
          </a:xfrm>
        </p:spPr>
        <p:txBody>
          <a:bodyPr>
            <a:normAutofit fontScale="90000"/>
          </a:bodyPr>
          <a:lstStyle/>
          <a:p>
            <a:br>
              <a:rPr lang="nl-NL" dirty="0"/>
            </a:br>
            <a:br>
              <a:rPr lang="nl-NL" dirty="0"/>
            </a:br>
            <a:br>
              <a:rPr lang="nl-NL" dirty="0"/>
            </a:br>
            <a:r>
              <a:rPr lang="nl-NL" dirty="0"/>
              <a:t>Psychologische en/ of </a:t>
            </a:r>
            <a:r>
              <a:rPr lang="nl-NL" dirty="0" err="1"/>
              <a:t>Psycho</a:t>
            </a:r>
            <a:r>
              <a:rPr lang="nl-NL" dirty="0"/>
              <a:t>- analytische model:</a:t>
            </a:r>
            <a:br>
              <a:rPr lang="nl-NL" dirty="0"/>
            </a:br>
            <a:r>
              <a:rPr lang="nl-NL" sz="3600" dirty="0"/>
              <a:t>Voorbeeld van een theorie: Aangeleerd gedrag theorie</a:t>
            </a:r>
            <a:br>
              <a:rPr lang="nl-NL" dirty="0"/>
            </a:br>
            <a:endParaRPr lang="nl-NL" dirty="0"/>
          </a:p>
        </p:txBody>
      </p:sp>
      <p:sp>
        <p:nvSpPr>
          <p:cNvPr id="3" name="Tijdelijke aanduiding voor inhoud 2"/>
          <p:cNvSpPr>
            <a:spLocks noGrp="1"/>
          </p:cNvSpPr>
          <p:nvPr>
            <p:ph idx="1"/>
          </p:nvPr>
        </p:nvSpPr>
        <p:spPr>
          <a:xfrm>
            <a:off x="838200" y="1825624"/>
            <a:ext cx="10515600" cy="4757737"/>
          </a:xfrm>
        </p:spPr>
        <p:txBody>
          <a:bodyPr>
            <a:normAutofit fontScale="70000" lnSpcReduction="20000"/>
          </a:bodyPr>
          <a:lstStyle/>
          <a:p>
            <a:pPr marL="0" indent="0">
              <a:buNone/>
            </a:pPr>
            <a:endParaRPr lang="nl-NL" sz="2400" dirty="0"/>
          </a:p>
          <a:p>
            <a:pPr marL="0" indent="0">
              <a:buNone/>
            </a:pPr>
            <a:endParaRPr lang="nl-NL" sz="2400" dirty="0"/>
          </a:p>
          <a:p>
            <a:pPr marL="0" indent="0">
              <a:buNone/>
            </a:pPr>
            <a:r>
              <a:rPr lang="nl-NL" sz="2400" dirty="0"/>
              <a:t>In het psychologische en/ of </a:t>
            </a:r>
            <a:r>
              <a:rPr lang="nl-NL" sz="2400" dirty="0" err="1"/>
              <a:t>psycho</a:t>
            </a:r>
            <a:r>
              <a:rPr lang="nl-NL" sz="2400" dirty="0"/>
              <a:t>- analytische </a:t>
            </a:r>
            <a:r>
              <a:rPr lang="nl-NL" sz="2400" dirty="0" err="1"/>
              <a:t>modelnwordt</a:t>
            </a:r>
            <a:r>
              <a:rPr lang="nl-NL" sz="2400" dirty="0"/>
              <a:t> ervan uitgegaan dat crimineel gedrag is aangeleerd en te maken heeft met persoonlijkheidskenmerken. Een voorbeeld van een theorie is de ‘ aangeleerd – gedrag theorie’. </a:t>
            </a:r>
          </a:p>
          <a:p>
            <a:pPr marL="0" indent="0">
              <a:buNone/>
            </a:pPr>
            <a:endParaRPr lang="nl-NL" sz="2400" dirty="0"/>
          </a:p>
          <a:p>
            <a:pPr marL="0" indent="0">
              <a:buNone/>
            </a:pPr>
            <a:r>
              <a:rPr lang="nl-NL" sz="2400" dirty="0"/>
              <a:t>De aangeleerd- gedrag theorie stelt dat:</a:t>
            </a:r>
          </a:p>
          <a:p>
            <a:r>
              <a:rPr lang="nl-NL" sz="2400" dirty="0"/>
              <a:t>Criminelen verschillen niet wezenlijk van andere mensen;</a:t>
            </a:r>
          </a:p>
          <a:p>
            <a:endParaRPr lang="nl-NL" sz="2400" dirty="0"/>
          </a:p>
          <a:p>
            <a:r>
              <a:rPr lang="nl-NL" sz="2400" dirty="0"/>
              <a:t>Criminelen hebben dezelfde persoonlijkheidskenmerken en levensdoelen als alle andere mensen;</a:t>
            </a:r>
          </a:p>
          <a:p>
            <a:endParaRPr lang="nl-NL" sz="2400" dirty="0"/>
          </a:p>
          <a:p>
            <a:r>
              <a:rPr lang="nl-NL" sz="2400" dirty="0"/>
              <a:t>Criminelen hebben alleen het verkeerde gedrag aangeleerd om die doelen te bereiken.</a:t>
            </a:r>
          </a:p>
          <a:p>
            <a:endParaRPr lang="nl-NL" sz="2400" dirty="0"/>
          </a:p>
          <a:p>
            <a:pPr>
              <a:buNone/>
            </a:pPr>
            <a:r>
              <a:rPr lang="nl-NL" sz="2400" dirty="0"/>
              <a:t>Kritiek op de theorie:</a:t>
            </a:r>
          </a:p>
          <a:p>
            <a:r>
              <a:rPr lang="nl-NL" sz="2400" dirty="0"/>
              <a:t>Waar begint crimineel gedrag?</a:t>
            </a:r>
          </a:p>
          <a:p>
            <a:r>
              <a:rPr lang="nl-NL" sz="2400" dirty="0"/>
              <a:t>Waar komen veranderingen en nieuwe ontwikkelingen in de misdaad, zoals creditcardfraude of computercriminaliteit, vandaan?</a:t>
            </a:r>
          </a:p>
          <a:p>
            <a:endParaRPr lang="nl-NL" sz="2400" dirty="0"/>
          </a:p>
          <a:p>
            <a:endParaRPr lang="nl-NL" sz="2400" dirty="0"/>
          </a:p>
          <a:p>
            <a:endParaRPr lang="nl-NL" sz="2400" dirty="0"/>
          </a:p>
          <a:p>
            <a:endParaRPr lang="nl-NL" dirty="0"/>
          </a:p>
          <a:p>
            <a:endParaRPr lang="nl-N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Sociaal- psychologische theorieën:</a:t>
            </a:r>
            <a:br>
              <a:rPr lang="nl-NL" dirty="0"/>
            </a:br>
            <a:r>
              <a:rPr lang="nl-NL" sz="3200" dirty="0"/>
              <a:t>Een voorbeeld: de etiketteringstheorie</a:t>
            </a:r>
          </a:p>
        </p:txBody>
      </p:sp>
      <p:sp>
        <p:nvSpPr>
          <p:cNvPr id="3" name="Tijdelijke aanduiding voor inhoud 2"/>
          <p:cNvSpPr>
            <a:spLocks noGrp="1"/>
          </p:cNvSpPr>
          <p:nvPr>
            <p:ph idx="1"/>
          </p:nvPr>
        </p:nvSpPr>
        <p:spPr/>
        <p:txBody>
          <a:bodyPr>
            <a:normAutofit/>
          </a:bodyPr>
          <a:lstStyle/>
          <a:p>
            <a:pPr marL="0" indent="0">
              <a:buNone/>
            </a:pPr>
            <a:r>
              <a:rPr lang="nl-NL" sz="3300" dirty="0"/>
              <a:t>Sociaal- psychologische  theorieën richten zich op verklaringen van het afwijkende (ook wel: </a:t>
            </a:r>
            <a:br>
              <a:rPr lang="nl-NL" sz="3300" dirty="0"/>
            </a:br>
            <a:r>
              <a:rPr lang="nl-NL" sz="3300" dirty="0"/>
              <a:t>“ delinquente gedrag)  van individuele mensen in relatie met de cultuur van groepen en de samenleving. </a:t>
            </a:r>
            <a:br>
              <a:rPr lang="nl-NL" sz="3300" dirty="0"/>
            </a:br>
            <a:r>
              <a:rPr lang="nl-NL" sz="3300" dirty="0"/>
              <a:t>Een voorbeeld van een theorie is de ‘ etiketteringstheorie’ ook wel ‘ </a:t>
            </a:r>
            <a:r>
              <a:rPr lang="nl-NL" sz="3300" dirty="0" err="1"/>
              <a:t>labellings</a:t>
            </a:r>
            <a:r>
              <a:rPr lang="nl-NL" sz="3300" dirty="0"/>
              <a:t>- of stigmatiseringstheorie genoemd’ . </a:t>
            </a:r>
          </a:p>
          <a:p>
            <a:endParaRPr lang="nl-NL" sz="4500" dirty="0"/>
          </a:p>
          <a:p>
            <a:endParaRPr lang="nl-NL" sz="3800" dirty="0"/>
          </a:p>
          <a:p>
            <a:endParaRPr lang="nl-NL"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3F2E0D-6E51-FBFF-7983-5467B922471C}"/>
              </a:ext>
            </a:extLst>
          </p:cNvPr>
          <p:cNvSpPr>
            <a:spLocks noGrp="1"/>
          </p:cNvSpPr>
          <p:nvPr>
            <p:ph type="title"/>
          </p:nvPr>
        </p:nvSpPr>
        <p:spPr/>
        <p:txBody>
          <a:bodyPr>
            <a:normAutofit fontScale="90000"/>
          </a:bodyPr>
          <a:lstStyle/>
          <a:p>
            <a:r>
              <a:rPr lang="en-US" dirty="0" err="1"/>
              <a:t>Wetenschappelijk</a:t>
            </a:r>
            <a:r>
              <a:rPr lang="en-US" dirty="0"/>
              <a:t> </a:t>
            </a:r>
            <a:r>
              <a:rPr lang="en-US" dirty="0" err="1"/>
              <a:t>onderzoek</a:t>
            </a:r>
            <a:r>
              <a:rPr lang="en-US" dirty="0"/>
              <a:t> </a:t>
            </a:r>
            <a:r>
              <a:rPr lang="en-US" dirty="0" err="1"/>
              <a:t>naar</a:t>
            </a:r>
            <a:r>
              <a:rPr lang="en-US" dirty="0"/>
              <a:t> </a:t>
            </a:r>
            <a:r>
              <a:rPr lang="en-US" dirty="0" err="1"/>
              <a:t>psychologische</a:t>
            </a:r>
            <a:r>
              <a:rPr lang="en-US" dirty="0"/>
              <a:t> </a:t>
            </a:r>
            <a:r>
              <a:rPr lang="en-US" dirty="0" err="1"/>
              <a:t>en</a:t>
            </a:r>
            <a:r>
              <a:rPr lang="en-US" dirty="0"/>
              <a:t>/ of psycho- </a:t>
            </a:r>
            <a:r>
              <a:rPr lang="en-US" dirty="0" err="1"/>
              <a:t>analytische</a:t>
            </a:r>
            <a:r>
              <a:rPr lang="en-US" dirty="0"/>
              <a:t> </a:t>
            </a:r>
            <a:r>
              <a:rPr lang="en-US" dirty="0" err="1"/>
              <a:t>factoren</a:t>
            </a:r>
            <a:r>
              <a:rPr lang="en-US" dirty="0"/>
              <a:t>.</a:t>
            </a:r>
            <a:endParaRPr lang="nl-NL" dirty="0"/>
          </a:p>
        </p:txBody>
      </p:sp>
      <p:sp>
        <p:nvSpPr>
          <p:cNvPr id="3" name="Tijdelijke aanduiding voor inhoud 2">
            <a:extLst>
              <a:ext uri="{FF2B5EF4-FFF2-40B4-BE49-F238E27FC236}">
                <a16:creationId xmlns:a16="http://schemas.microsoft.com/office/drawing/2014/main" id="{408AE760-BF9A-AD3E-7981-DCAB7D687EEF}"/>
              </a:ext>
            </a:extLst>
          </p:cNvPr>
          <p:cNvSpPr>
            <a:spLocks noGrp="1"/>
          </p:cNvSpPr>
          <p:nvPr>
            <p:ph idx="1"/>
          </p:nvPr>
        </p:nvSpPr>
        <p:spPr/>
        <p:txBody>
          <a:bodyPr/>
          <a:lstStyle/>
          <a:p>
            <a:pPr marL="0" indent="0">
              <a:buNone/>
            </a:pPr>
            <a:r>
              <a:rPr lang="en-US" dirty="0" err="1"/>
              <a:t>Een</a:t>
            </a:r>
            <a:r>
              <a:rPr lang="en-US" dirty="0"/>
              <a:t> </a:t>
            </a:r>
            <a:r>
              <a:rPr lang="en-US" dirty="0" err="1"/>
              <a:t>aantal</a:t>
            </a:r>
            <a:r>
              <a:rPr lang="en-US" dirty="0"/>
              <a:t> </a:t>
            </a:r>
            <a:r>
              <a:rPr lang="en-US" dirty="0" err="1"/>
              <a:t>kenmerken</a:t>
            </a:r>
            <a:r>
              <a:rPr lang="en-US" dirty="0"/>
              <a:t> </a:t>
            </a:r>
            <a:r>
              <a:rPr lang="en-US" dirty="0" err="1"/>
              <a:t>komen</a:t>
            </a:r>
            <a:r>
              <a:rPr lang="en-US" dirty="0"/>
              <a:t> in </a:t>
            </a:r>
            <a:r>
              <a:rPr lang="en-US" dirty="0" err="1"/>
              <a:t>wetenschappelijk</a:t>
            </a:r>
            <a:r>
              <a:rPr lang="en-US" dirty="0"/>
              <a:t> </a:t>
            </a:r>
            <a:r>
              <a:rPr lang="en-US" dirty="0" err="1"/>
              <a:t>onderzoek</a:t>
            </a:r>
            <a:r>
              <a:rPr lang="en-US" dirty="0"/>
              <a:t> steeds </a:t>
            </a:r>
            <a:r>
              <a:rPr lang="en-US" dirty="0" err="1"/>
              <a:t>naar</a:t>
            </a:r>
            <a:r>
              <a:rPr lang="en-US" dirty="0"/>
              <a:t> </a:t>
            </a:r>
            <a:r>
              <a:rPr lang="en-US" dirty="0" err="1"/>
              <a:t>voren</a:t>
            </a:r>
            <a:r>
              <a:rPr lang="en-US" dirty="0"/>
              <a:t> </a:t>
            </a:r>
            <a:r>
              <a:rPr lang="en-US" dirty="0" err="1"/>
              <a:t>als</a:t>
            </a:r>
            <a:r>
              <a:rPr lang="en-US" dirty="0"/>
              <a:t> </a:t>
            </a:r>
            <a:r>
              <a:rPr lang="en-US" dirty="0" err="1"/>
              <a:t>mogelijke</a:t>
            </a:r>
            <a:r>
              <a:rPr lang="en-US" dirty="0"/>
              <a:t> </a:t>
            </a:r>
            <a:r>
              <a:rPr lang="en-US" dirty="0" err="1"/>
              <a:t>factoren</a:t>
            </a:r>
            <a:r>
              <a:rPr lang="en-US" dirty="0"/>
              <a:t> om </a:t>
            </a:r>
            <a:r>
              <a:rPr lang="en-US" dirty="0" err="1"/>
              <a:t>crimineel</a:t>
            </a:r>
            <a:r>
              <a:rPr lang="en-US" dirty="0"/>
              <a:t> </a:t>
            </a:r>
            <a:r>
              <a:rPr lang="en-US" dirty="0" err="1"/>
              <a:t>gedrag</a:t>
            </a:r>
            <a:r>
              <a:rPr lang="en-US" dirty="0"/>
              <a:t> </a:t>
            </a:r>
            <a:r>
              <a:rPr lang="en-US" dirty="0" err="1"/>
              <a:t>te</a:t>
            </a:r>
            <a:r>
              <a:rPr lang="en-US" dirty="0"/>
              <a:t> </a:t>
            </a:r>
            <a:r>
              <a:rPr lang="en-US" dirty="0" err="1"/>
              <a:t>verklaren</a:t>
            </a:r>
            <a:r>
              <a:rPr lang="en-US" dirty="0"/>
              <a:t>:</a:t>
            </a:r>
          </a:p>
          <a:p>
            <a:pPr>
              <a:buFontTx/>
              <a:buChar char="-"/>
            </a:pPr>
            <a:r>
              <a:rPr lang="en-US" dirty="0" err="1"/>
              <a:t>Moeilijk</a:t>
            </a:r>
            <a:r>
              <a:rPr lang="en-US" dirty="0"/>
              <a:t> temperament of </a:t>
            </a:r>
            <a:r>
              <a:rPr lang="en-US" dirty="0" err="1"/>
              <a:t>hyperactiviteit</a:t>
            </a:r>
            <a:r>
              <a:rPr lang="en-US" dirty="0"/>
              <a:t>;</a:t>
            </a:r>
          </a:p>
          <a:p>
            <a:pPr>
              <a:buFontTx/>
              <a:buChar char="-"/>
            </a:pPr>
            <a:r>
              <a:rPr lang="en-US" dirty="0" err="1"/>
              <a:t>Superintelligentie</a:t>
            </a:r>
            <a:r>
              <a:rPr lang="en-US" dirty="0"/>
              <a:t>;</a:t>
            </a:r>
          </a:p>
          <a:p>
            <a:pPr>
              <a:buFontTx/>
              <a:buChar char="-"/>
            </a:pPr>
            <a:r>
              <a:rPr lang="en-US" dirty="0" err="1"/>
              <a:t>Leerproblemen</a:t>
            </a:r>
            <a:r>
              <a:rPr lang="en-US" dirty="0"/>
              <a:t>;</a:t>
            </a:r>
          </a:p>
          <a:p>
            <a:pPr>
              <a:buFontTx/>
              <a:buChar char="-"/>
            </a:pPr>
            <a:r>
              <a:rPr lang="en-US" dirty="0" err="1"/>
              <a:t>Persoonlijkheidsstoornissen</a:t>
            </a:r>
            <a:r>
              <a:rPr lang="en-US" dirty="0"/>
              <a:t>;</a:t>
            </a:r>
          </a:p>
          <a:p>
            <a:pPr>
              <a:buFontTx/>
              <a:buChar char="-"/>
            </a:pPr>
            <a:r>
              <a:rPr lang="en-US" dirty="0" err="1"/>
              <a:t>Psychiatrische</a:t>
            </a:r>
            <a:r>
              <a:rPr lang="en-US" dirty="0"/>
              <a:t> </a:t>
            </a:r>
            <a:r>
              <a:rPr lang="en-US" dirty="0" err="1"/>
              <a:t>stoornissen</a:t>
            </a:r>
            <a:r>
              <a:rPr lang="en-US" dirty="0"/>
              <a:t>;</a:t>
            </a:r>
          </a:p>
          <a:p>
            <a:pPr>
              <a:buFontTx/>
              <a:buChar char="-"/>
            </a:pPr>
            <a:r>
              <a:rPr lang="en-US" dirty="0" err="1"/>
              <a:t>Geslacht</a:t>
            </a:r>
            <a:r>
              <a:rPr lang="en-US" dirty="0"/>
              <a:t>: </a:t>
            </a:r>
            <a:r>
              <a:rPr lang="en-US" dirty="0" err="1"/>
              <a:t>mannen</a:t>
            </a:r>
            <a:r>
              <a:rPr lang="en-US" dirty="0"/>
              <a:t> </a:t>
            </a:r>
            <a:r>
              <a:rPr lang="en-US" dirty="0" err="1"/>
              <a:t>plegen</a:t>
            </a:r>
            <a:r>
              <a:rPr lang="en-US" dirty="0"/>
              <a:t> </a:t>
            </a:r>
            <a:r>
              <a:rPr lang="en-US" dirty="0" err="1"/>
              <a:t>meer</a:t>
            </a:r>
            <a:r>
              <a:rPr lang="en-US" dirty="0"/>
              <a:t> </a:t>
            </a:r>
            <a:r>
              <a:rPr lang="en-US" dirty="0" err="1"/>
              <a:t>criminaliteit</a:t>
            </a:r>
            <a:r>
              <a:rPr lang="en-US" dirty="0"/>
              <a:t> dan </a:t>
            </a:r>
            <a:r>
              <a:rPr lang="en-US" dirty="0" err="1"/>
              <a:t>vrouwen</a:t>
            </a:r>
            <a:r>
              <a:rPr lang="en-US" dirty="0"/>
              <a:t>.</a:t>
            </a:r>
          </a:p>
          <a:p>
            <a:pPr>
              <a:buFontTx/>
              <a:buChar char="-"/>
            </a:pPr>
            <a:endParaRPr lang="nl-NL" dirty="0"/>
          </a:p>
        </p:txBody>
      </p:sp>
    </p:spTree>
    <p:extLst>
      <p:ext uri="{BB962C8B-B14F-4D97-AF65-F5344CB8AC3E}">
        <p14:creationId xmlns:p14="http://schemas.microsoft.com/office/powerpoint/2010/main" val="3270596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9B7BFF-9BA0-FCBC-63E9-2D5D85475BF4}"/>
              </a:ext>
            </a:extLst>
          </p:cNvPr>
          <p:cNvSpPr>
            <a:spLocks noGrp="1"/>
          </p:cNvSpPr>
          <p:nvPr>
            <p:ph type="title"/>
          </p:nvPr>
        </p:nvSpPr>
        <p:spPr/>
        <p:txBody>
          <a:bodyPr/>
          <a:lstStyle/>
          <a:p>
            <a:r>
              <a:rPr lang="nl-NL" sz="4400" dirty="0"/>
              <a:t>Etiketteringstheorie:</a:t>
            </a:r>
            <a:endParaRPr lang="nl-NL" dirty="0"/>
          </a:p>
        </p:txBody>
      </p:sp>
      <p:sp>
        <p:nvSpPr>
          <p:cNvPr id="3" name="Tijdelijke aanduiding voor inhoud 2">
            <a:extLst>
              <a:ext uri="{FF2B5EF4-FFF2-40B4-BE49-F238E27FC236}">
                <a16:creationId xmlns:a16="http://schemas.microsoft.com/office/drawing/2014/main" id="{555626D5-C8F1-151E-59A8-5B13D9E39B6E}"/>
              </a:ext>
            </a:extLst>
          </p:cNvPr>
          <p:cNvSpPr>
            <a:spLocks noGrp="1"/>
          </p:cNvSpPr>
          <p:nvPr>
            <p:ph idx="1"/>
          </p:nvPr>
        </p:nvSpPr>
        <p:spPr>
          <a:xfrm>
            <a:off x="838200" y="1825625"/>
            <a:ext cx="11040122" cy="4351338"/>
          </a:xfrm>
        </p:spPr>
        <p:txBody>
          <a:bodyPr>
            <a:normAutofit fontScale="92500" lnSpcReduction="10000"/>
          </a:bodyPr>
          <a:lstStyle/>
          <a:p>
            <a:pPr marL="0" indent="0">
              <a:buNone/>
            </a:pPr>
            <a:r>
              <a:rPr lang="en-US" dirty="0" err="1"/>
              <a:t>Fasen</a:t>
            </a:r>
            <a:r>
              <a:rPr lang="en-US" dirty="0"/>
              <a:t> </a:t>
            </a:r>
            <a:r>
              <a:rPr lang="en-US" dirty="0" err="1"/>
              <a:t>binnen</a:t>
            </a:r>
            <a:r>
              <a:rPr lang="en-US" dirty="0"/>
              <a:t> de </a:t>
            </a:r>
            <a:r>
              <a:rPr lang="en-US" dirty="0" err="1"/>
              <a:t>etiketteringstheorie</a:t>
            </a:r>
            <a:r>
              <a:rPr lang="en-US" dirty="0"/>
              <a:t>:</a:t>
            </a:r>
          </a:p>
          <a:p>
            <a:pPr>
              <a:buFontTx/>
              <a:buChar char="-"/>
            </a:pPr>
            <a:r>
              <a:rPr lang="en-US" dirty="0" err="1"/>
              <a:t>Mensen</a:t>
            </a:r>
            <a:r>
              <a:rPr lang="en-US" dirty="0"/>
              <a:t> die </a:t>
            </a:r>
            <a:r>
              <a:rPr lang="en-US" dirty="0" err="1"/>
              <a:t>afwijkend</a:t>
            </a:r>
            <a:r>
              <a:rPr lang="en-US" dirty="0"/>
              <a:t> </a:t>
            </a:r>
            <a:r>
              <a:rPr lang="en-US" dirty="0" err="1"/>
              <a:t>gedrag</a:t>
            </a:r>
            <a:r>
              <a:rPr lang="en-US" dirty="0"/>
              <a:t> </a:t>
            </a:r>
            <a:r>
              <a:rPr lang="en-US" dirty="0" err="1"/>
              <a:t>vertonen</a:t>
            </a:r>
            <a:r>
              <a:rPr lang="en-US" dirty="0"/>
              <a:t>, </a:t>
            </a:r>
            <a:r>
              <a:rPr lang="en-US" dirty="0" err="1"/>
              <a:t>krijgen</a:t>
            </a:r>
            <a:r>
              <a:rPr lang="en-US" dirty="0"/>
              <a:t> van de </a:t>
            </a:r>
            <a:r>
              <a:rPr lang="en-US" dirty="0" err="1"/>
              <a:t>sociale</a:t>
            </a:r>
            <a:r>
              <a:rPr lang="en-US" dirty="0"/>
              <a:t> </a:t>
            </a:r>
            <a:r>
              <a:rPr lang="en-US" dirty="0" err="1"/>
              <a:t>groepen</a:t>
            </a:r>
            <a:r>
              <a:rPr lang="en-US" dirty="0"/>
              <a:t> </a:t>
            </a:r>
            <a:br>
              <a:rPr lang="en-US" dirty="0"/>
            </a:br>
            <a:r>
              <a:rPr lang="en-US" dirty="0"/>
              <a:t>(</a:t>
            </a:r>
            <a:r>
              <a:rPr lang="en-US" dirty="0" err="1"/>
              <a:t>familie</a:t>
            </a:r>
            <a:r>
              <a:rPr lang="en-US" dirty="0"/>
              <a:t>, </a:t>
            </a:r>
            <a:r>
              <a:rPr lang="en-US" dirty="0" err="1"/>
              <a:t>vrienden</a:t>
            </a:r>
            <a:r>
              <a:rPr lang="en-US" dirty="0"/>
              <a:t>, </a:t>
            </a:r>
            <a:r>
              <a:rPr lang="en-US" dirty="0" err="1"/>
              <a:t>collega’s</a:t>
            </a:r>
            <a:r>
              <a:rPr lang="en-US" dirty="0"/>
              <a:t> etc.) </a:t>
            </a:r>
            <a:r>
              <a:rPr lang="en-US" dirty="0" err="1"/>
              <a:t>een</a:t>
            </a:r>
            <a:r>
              <a:rPr lang="en-US" dirty="0"/>
              <a:t> </a:t>
            </a:r>
            <a:r>
              <a:rPr lang="en-US" dirty="0" err="1"/>
              <a:t>brandmerk</a:t>
            </a:r>
            <a:r>
              <a:rPr lang="en-US" dirty="0"/>
              <a:t>/stigma/ </a:t>
            </a:r>
            <a:r>
              <a:rPr lang="en-US" dirty="0" err="1"/>
              <a:t>stempel</a:t>
            </a:r>
            <a:r>
              <a:rPr lang="en-US" dirty="0"/>
              <a:t> </a:t>
            </a:r>
            <a:r>
              <a:rPr lang="en-US" dirty="0" err="1"/>
              <a:t>opgedrukt</a:t>
            </a:r>
            <a:r>
              <a:rPr lang="en-US" dirty="0"/>
              <a:t>;</a:t>
            </a:r>
          </a:p>
          <a:p>
            <a:pPr>
              <a:buFontTx/>
              <a:buChar char="-"/>
            </a:pPr>
            <a:r>
              <a:rPr lang="en-US" dirty="0" err="1"/>
              <a:t>Vervolgens</a:t>
            </a:r>
            <a:r>
              <a:rPr lang="en-US" dirty="0"/>
              <a:t> </a:t>
            </a:r>
            <a:r>
              <a:rPr lang="en-US" dirty="0" err="1"/>
              <a:t>zijn</a:t>
            </a:r>
            <a:r>
              <a:rPr lang="en-US" dirty="0"/>
              <a:t> het de </a:t>
            </a:r>
            <a:r>
              <a:rPr lang="en-US" dirty="0" err="1"/>
              <a:t>mensen</a:t>
            </a:r>
            <a:r>
              <a:rPr lang="en-US" dirty="0"/>
              <a:t> die </a:t>
            </a:r>
            <a:r>
              <a:rPr lang="en-US" dirty="0" err="1"/>
              <a:t>een</a:t>
            </a:r>
            <a:r>
              <a:rPr lang="en-US" dirty="0"/>
              <a:t> </a:t>
            </a:r>
            <a:r>
              <a:rPr lang="en-US" dirty="0" err="1"/>
              <a:t>etiket</a:t>
            </a:r>
            <a:r>
              <a:rPr lang="en-US" dirty="0"/>
              <a:t> </a:t>
            </a:r>
            <a:r>
              <a:rPr lang="en-US" dirty="0" err="1"/>
              <a:t>opgeplakt</a:t>
            </a:r>
            <a:r>
              <a:rPr lang="en-US" dirty="0"/>
              <a:t> </a:t>
            </a:r>
            <a:r>
              <a:rPr lang="en-US" dirty="0" err="1"/>
              <a:t>hebben</a:t>
            </a:r>
            <a:r>
              <a:rPr lang="en-US" dirty="0"/>
              <a:t> </a:t>
            </a:r>
            <a:r>
              <a:rPr lang="en-US" dirty="0" err="1"/>
              <a:t>gekregen</a:t>
            </a:r>
            <a:r>
              <a:rPr lang="en-US" dirty="0"/>
              <a:t> die de </a:t>
            </a:r>
            <a:r>
              <a:rPr lang="en-US" dirty="0" err="1"/>
              <a:t>neiging</a:t>
            </a:r>
            <a:r>
              <a:rPr lang="en-US" dirty="0"/>
              <a:t> </a:t>
            </a:r>
            <a:r>
              <a:rPr lang="en-US" dirty="0" err="1"/>
              <a:t>vertonen</a:t>
            </a:r>
            <a:r>
              <a:rPr lang="en-US" dirty="0"/>
              <a:t> </a:t>
            </a:r>
            <a:r>
              <a:rPr lang="en-US" dirty="0" err="1"/>
              <a:t>zich</a:t>
            </a:r>
            <a:r>
              <a:rPr lang="en-US" dirty="0"/>
              <a:t> </a:t>
            </a:r>
            <a:r>
              <a:rPr lang="en-US" dirty="0" err="1"/>
              <a:t>volgens</a:t>
            </a:r>
            <a:r>
              <a:rPr lang="en-US" dirty="0"/>
              <a:t> het </a:t>
            </a:r>
            <a:r>
              <a:rPr lang="en-US" dirty="0" err="1"/>
              <a:t>opgeplakte</a:t>
            </a:r>
            <a:r>
              <a:rPr lang="en-US" dirty="0"/>
              <a:t> </a:t>
            </a:r>
            <a:r>
              <a:rPr lang="en-US" dirty="0" err="1"/>
              <a:t>etiket</a:t>
            </a:r>
            <a:r>
              <a:rPr lang="en-US" dirty="0"/>
              <a:t> </a:t>
            </a:r>
            <a:r>
              <a:rPr lang="en-US" dirty="0" err="1"/>
              <a:t>te</a:t>
            </a:r>
            <a:r>
              <a:rPr lang="en-US" dirty="0"/>
              <a:t> </a:t>
            </a:r>
            <a:r>
              <a:rPr lang="en-US" dirty="0" err="1"/>
              <a:t>gaan</a:t>
            </a:r>
            <a:r>
              <a:rPr lang="en-US" dirty="0"/>
              <a:t> </a:t>
            </a:r>
            <a:r>
              <a:rPr lang="en-US" dirty="0" err="1"/>
              <a:t>gedragen</a:t>
            </a:r>
            <a:r>
              <a:rPr lang="en-US" dirty="0"/>
              <a:t>;</a:t>
            </a:r>
          </a:p>
          <a:p>
            <a:pPr>
              <a:buFontTx/>
              <a:buChar char="-"/>
            </a:pPr>
            <a:r>
              <a:rPr lang="en-US" dirty="0" err="1"/>
              <a:t>Deze</a:t>
            </a:r>
            <a:r>
              <a:rPr lang="en-US" dirty="0"/>
              <a:t> </a:t>
            </a:r>
            <a:r>
              <a:rPr lang="en-US" dirty="0" err="1"/>
              <a:t>persoon</a:t>
            </a:r>
            <a:r>
              <a:rPr lang="en-US" dirty="0"/>
              <a:t> </a:t>
            </a:r>
            <a:r>
              <a:rPr lang="en-US" dirty="0" err="1"/>
              <a:t>wordt</a:t>
            </a:r>
            <a:r>
              <a:rPr lang="en-US" dirty="0"/>
              <a:t> dan </a:t>
            </a:r>
            <a:r>
              <a:rPr lang="en-US" dirty="0" err="1"/>
              <a:t>weer</a:t>
            </a:r>
            <a:r>
              <a:rPr lang="en-US" dirty="0"/>
              <a:t> door </a:t>
            </a:r>
            <a:r>
              <a:rPr lang="en-US" dirty="0" err="1"/>
              <a:t>anderen</a:t>
            </a:r>
            <a:r>
              <a:rPr lang="en-US" dirty="0"/>
              <a:t> </a:t>
            </a:r>
            <a:r>
              <a:rPr lang="en-US" dirty="0" err="1"/>
              <a:t>gebrandmerkt</a:t>
            </a:r>
            <a:r>
              <a:rPr lang="en-US" dirty="0"/>
              <a:t>. </a:t>
            </a:r>
            <a:r>
              <a:rPr lang="en-US" dirty="0" err="1"/>
              <a:t>Hij</a:t>
            </a:r>
            <a:r>
              <a:rPr lang="en-US" dirty="0"/>
              <a:t>/ Zij </a:t>
            </a:r>
            <a:r>
              <a:rPr lang="en-US" dirty="0" err="1"/>
              <a:t>vervreemdt</a:t>
            </a:r>
            <a:r>
              <a:rPr lang="en-US" dirty="0"/>
              <a:t> </a:t>
            </a:r>
            <a:r>
              <a:rPr lang="en-US" dirty="0" err="1"/>
              <a:t>zich</a:t>
            </a:r>
            <a:r>
              <a:rPr lang="en-US" dirty="0"/>
              <a:t> van </a:t>
            </a:r>
            <a:r>
              <a:rPr lang="en-US" dirty="0" err="1"/>
              <a:t>zijn</a:t>
            </a:r>
            <a:r>
              <a:rPr lang="en-US" dirty="0"/>
              <a:t> </a:t>
            </a:r>
            <a:r>
              <a:rPr lang="en-US" dirty="0" err="1"/>
              <a:t>omgeving</a:t>
            </a:r>
            <a:r>
              <a:rPr lang="en-US" dirty="0"/>
              <a:t>. </a:t>
            </a:r>
            <a:r>
              <a:rPr lang="en-US" dirty="0" err="1"/>
              <a:t>Hij</a:t>
            </a:r>
            <a:r>
              <a:rPr lang="en-US" dirty="0"/>
              <a:t>/ Zij </a:t>
            </a:r>
            <a:r>
              <a:rPr lang="en-US" dirty="0" err="1"/>
              <a:t>begeeft</a:t>
            </a:r>
            <a:r>
              <a:rPr lang="en-US" dirty="0"/>
              <a:t> </a:t>
            </a:r>
            <a:r>
              <a:rPr lang="en-US" dirty="0" err="1"/>
              <a:t>zich</a:t>
            </a:r>
            <a:r>
              <a:rPr lang="en-US" dirty="0"/>
              <a:t> </a:t>
            </a:r>
            <a:r>
              <a:rPr lang="en-US" dirty="0" err="1"/>
              <a:t>vervolgens</a:t>
            </a:r>
            <a:r>
              <a:rPr lang="en-US" dirty="0"/>
              <a:t> in </a:t>
            </a:r>
            <a:r>
              <a:rPr lang="en-US" dirty="0" err="1"/>
              <a:t>een</a:t>
            </a:r>
            <a:r>
              <a:rPr lang="en-US" dirty="0"/>
              <a:t> </a:t>
            </a:r>
            <a:r>
              <a:rPr lang="en-US" dirty="0" err="1"/>
              <a:t>subcultuur</a:t>
            </a:r>
            <a:r>
              <a:rPr lang="en-US" dirty="0"/>
              <a:t> </a:t>
            </a:r>
            <a:r>
              <a:rPr lang="en-US" dirty="0" err="1"/>
              <a:t>waarin</a:t>
            </a:r>
            <a:r>
              <a:rPr lang="en-US" dirty="0"/>
              <a:t> </a:t>
            </a:r>
            <a:r>
              <a:rPr lang="en-US" dirty="0" err="1"/>
              <a:t>zich</a:t>
            </a:r>
            <a:r>
              <a:rPr lang="en-US" dirty="0"/>
              <a:t> </a:t>
            </a:r>
            <a:r>
              <a:rPr lang="en-US" dirty="0" err="1"/>
              <a:t>allerlei</a:t>
            </a:r>
            <a:r>
              <a:rPr lang="en-US" dirty="0"/>
              <a:t> </a:t>
            </a:r>
            <a:r>
              <a:rPr lang="en-US" dirty="0" err="1"/>
              <a:t>mensen</a:t>
            </a:r>
            <a:r>
              <a:rPr lang="en-US" dirty="0"/>
              <a:t> </a:t>
            </a:r>
            <a:r>
              <a:rPr lang="en-US" dirty="0" err="1"/>
              <a:t>bevinden</a:t>
            </a:r>
            <a:r>
              <a:rPr lang="en-US" dirty="0"/>
              <a:t> met </a:t>
            </a:r>
            <a:r>
              <a:rPr lang="en-US" dirty="0" err="1"/>
              <a:t>dit</a:t>
            </a:r>
            <a:r>
              <a:rPr lang="en-US" dirty="0"/>
              <a:t> </a:t>
            </a:r>
            <a:r>
              <a:rPr lang="en-US" dirty="0" err="1"/>
              <a:t>afwijkende</a:t>
            </a:r>
            <a:r>
              <a:rPr lang="en-US" dirty="0"/>
              <a:t> </a:t>
            </a:r>
            <a:r>
              <a:rPr lang="en-US" dirty="0" err="1"/>
              <a:t>gedrag</a:t>
            </a:r>
            <a:r>
              <a:rPr lang="en-US" dirty="0"/>
              <a:t>;</a:t>
            </a:r>
          </a:p>
          <a:p>
            <a:pPr>
              <a:buFontTx/>
              <a:buChar char="-"/>
            </a:pPr>
            <a:r>
              <a:rPr lang="en-US" dirty="0"/>
              <a:t>Alle stereotype </a:t>
            </a:r>
            <a:r>
              <a:rPr lang="en-US" dirty="0" err="1"/>
              <a:t>beelden</a:t>
            </a:r>
            <a:r>
              <a:rPr lang="en-US" dirty="0"/>
              <a:t> </a:t>
            </a:r>
            <a:r>
              <a:rPr lang="en-US" dirty="0" err="1"/>
              <a:t>blijken</a:t>
            </a:r>
            <a:r>
              <a:rPr lang="en-US" dirty="0"/>
              <a:t> op de </a:t>
            </a:r>
            <a:r>
              <a:rPr lang="en-US" dirty="0" err="1"/>
              <a:t>betreffende</a:t>
            </a:r>
            <a:r>
              <a:rPr lang="en-US" dirty="0"/>
              <a:t> </a:t>
            </a:r>
            <a:r>
              <a:rPr lang="en-US" dirty="0" err="1"/>
              <a:t>persoon</a:t>
            </a:r>
            <a:r>
              <a:rPr lang="en-US" dirty="0"/>
              <a:t> van </a:t>
            </a:r>
            <a:r>
              <a:rPr lang="en-US" dirty="0" err="1"/>
              <a:t>toepassing</a:t>
            </a:r>
            <a:r>
              <a:rPr lang="en-US" dirty="0"/>
              <a:t>. </a:t>
            </a:r>
            <a:br>
              <a:rPr lang="en-US" dirty="0"/>
            </a:br>
            <a:r>
              <a:rPr lang="en-US" dirty="0"/>
              <a:t>We </a:t>
            </a:r>
            <a:r>
              <a:rPr lang="en-US" dirty="0" err="1"/>
              <a:t>kunnen</a:t>
            </a:r>
            <a:r>
              <a:rPr lang="en-US" dirty="0"/>
              <a:t> </a:t>
            </a:r>
            <a:r>
              <a:rPr lang="en-US" dirty="0" err="1"/>
              <a:t>ook</a:t>
            </a:r>
            <a:r>
              <a:rPr lang="en-US" dirty="0"/>
              <a:t> </a:t>
            </a:r>
            <a:r>
              <a:rPr lang="en-US" dirty="0" err="1"/>
              <a:t>wel</a:t>
            </a:r>
            <a:r>
              <a:rPr lang="en-US" dirty="0"/>
              <a:t> </a:t>
            </a:r>
            <a:r>
              <a:rPr lang="en-US" dirty="0" err="1"/>
              <a:t>spreken</a:t>
            </a:r>
            <a:r>
              <a:rPr lang="en-US" dirty="0"/>
              <a:t> van </a:t>
            </a:r>
            <a:r>
              <a:rPr lang="en-US" dirty="0" err="1"/>
              <a:t>een</a:t>
            </a:r>
            <a:r>
              <a:rPr lang="en-US" dirty="0"/>
              <a:t> ‘ </a:t>
            </a:r>
            <a:r>
              <a:rPr lang="en-US" dirty="0" err="1"/>
              <a:t>selffulfilling</a:t>
            </a:r>
            <a:r>
              <a:rPr lang="en-US" dirty="0"/>
              <a:t> prophecy’. </a:t>
            </a:r>
          </a:p>
          <a:p>
            <a:pPr>
              <a:buFontTx/>
              <a:buChar char="-"/>
            </a:pPr>
            <a:r>
              <a:rPr lang="en-US" dirty="0"/>
              <a:t>De </a:t>
            </a:r>
            <a:r>
              <a:rPr lang="en-US" dirty="0" err="1"/>
              <a:t>vicieuze</a:t>
            </a:r>
            <a:r>
              <a:rPr lang="en-US" dirty="0"/>
              <a:t> </a:t>
            </a:r>
            <a:r>
              <a:rPr lang="en-US" dirty="0" err="1"/>
              <a:t>cirkel</a:t>
            </a:r>
            <a:r>
              <a:rPr lang="en-US" dirty="0"/>
              <a:t> is </a:t>
            </a:r>
            <a:r>
              <a:rPr lang="en-US" dirty="0" err="1"/>
              <a:t>rond</a:t>
            </a:r>
            <a:r>
              <a:rPr lang="en-US" dirty="0"/>
              <a:t>.</a:t>
            </a:r>
            <a:endParaRPr lang="nl-NL" dirty="0"/>
          </a:p>
        </p:txBody>
      </p:sp>
    </p:spTree>
    <p:extLst>
      <p:ext uri="{BB962C8B-B14F-4D97-AF65-F5344CB8AC3E}">
        <p14:creationId xmlns:p14="http://schemas.microsoft.com/office/powerpoint/2010/main" val="565133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F1EF5C-9B32-9B1A-8639-14A86FE844DD}"/>
              </a:ext>
            </a:extLst>
          </p:cNvPr>
          <p:cNvSpPr>
            <a:spLocks noGrp="1"/>
          </p:cNvSpPr>
          <p:nvPr>
            <p:ph type="title"/>
          </p:nvPr>
        </p:nvSpPr>
        <p:spPr/>
        <p:txBody>
          <a:bodyPr>
            <a:normAutofit/>
          </a:bodyPr>
          <a:lstStyle/>
          <a:p>
            <a:r>
              <a:rPr lang="en-US" sz="3600" dirty="0" err="1"/>
              <a:t>Voorbeeld</a:t>
            </a:r>
            <a:r>
              <a:rPr lang="en-US" sz="3600" dirty="0"/>
              <a:t> </a:t>
            </a:r>
            <a:r>
              <a:rPr lang="en-US" sz="3600" dirty="0" err="1"/>
              <a:t>bij</a:t>
            </a:r>
            <a:r>
              <a:rPr lang="en-US" sz="3600" dirty="0"/>
              <a:t> de </a:t>
            </a:r>
            <a:r>
              <a:rPr lang="en-US" sz="3600" dirty="0" err="1"/>
              <a:t>etiketteringstheorie</a:t>
            </a:r>
            <a:r>
              <a:rPr lang="en-US" sz="3600" dirty="0"/>
              <a:t> in de </a:t>
            </a:r>
            <a:r>
              <a:rPr lang="en-US" sz="3600" dirty="0" err="1"/>
              <a:t>praktijk</a:t>
            </a:r>
            <a:endParaRPr lang="nl-NL" sz="3600" dirty="0"/>
          </a:p>
        </p:txBody>
      </p:sp>
      <p:sp>
        <p:nvSpPr>
          <p:cNvPr id="3" name="Tijdelijke aanduiding voor inhoud 2">
            <a:extLst>
              <a:ext uri="{FF2B5EF4-FFF2-40B4-BE49-F238E27FC236}">
                <a16:creationId xmlns:a16="http://schemas.microsoft.com/office/drawing/2014/main" id="{8C0DDFC7-3633-D8F3-95BA-62A840E34BF0}"/>
              </a:ext>
            </a:extLst>
          </p:cNvPr>
          <p:cNvSpPr>
            <a:spLocks noGrp="1"/>
          </p:cNvSpPr>
          <p:nvPr>
            <p:ph idx="1"/>
          </p:nvPr>
        </p:nvSpPr>
        <p:spPr/>
        <p:txBody>
          <a:bodyPr>
            <a:normAutofit fontScale="85000" lnSpcReduction="20000"/>
          </a:bodyPr>
          <a:lstStyle/>
          <a:p>
            <a:r>
              <a:rPr lang="en-US" dirty="0"/>
              <a:t>Man </a:t>
            </a:r>
            <a:r>
              <a:rPr lang="en-US" dirty="0" err="1"/>
              <a:t>wordt</a:t>
            </a:r>
            <a:r>
              <a:rPr lang="en-US" dirty="0"/>
              <a:t> </a:t>
            </a:r>
            <a:r>
              <a:rPr lang="en-US" dirty="0" err="1"/>
              <a:t>veroordeeld</a:t>
            </a:r>
            <a:r>
              <a:rPr lang="en-US" dirty="0"/>
              <a:t> </a:t>
            </a:r>
            <a:r>
              <a:rPr lang="en-US" dirty="0" err="1"/>
              <a:t>voor</a:t>
            </a:r>
            <a:r>
              <a:rPr lang="en-US" dirty="0"/>
              <a:t> </a:t>
            </a:r>
            <a:r>
              <a:rPr lang="en-US" dirty="0" err="1"/>
              <a:t>geweldpleging</a:t>
            </a:r>
            <a:r>
              <a:rPr lang="en-US" dirty="0"/>
              <a:t> </a:t>
            </a:r>
            <a:r>
              <a:rPr lang="en-US" dirty="0" err="1"/>
              <a:t>en</a:t>
            </a:r>
            <a:r>
              <a:rPr lang="en-US" dirty="0"/>
              <a:t> </a:t>
            </a:r>
            <a:r>
              <a:rPr lang="en-US" dirty="0" err="1"/>
              <a:t>langdurige</a:t>
            </a:r>
            <a:r>
              <a:rPr lang="en-US" dirty="0"/>
              <a:t> </a:t>
            </a:r>
            <a:r>
              <a:rPr lang="en-US" dirty="0" err="1"/>
              <a:t>en</a:t>
            </a:r>
            <a:r>
              <a:rPr lang="en-US" dirty="0"/>
              <a:t> </a:t>
            </a:r>
            <a:r>
              <a:rPr lang="en-US" dirty="0" err="1"/>
              <a:t>grootschalige</a:t>
            </a:r>
            <a:r>
              <a:rPr lang="en-US" dirty="0"/>
              <a:t> </a:t>
            </a:r>
            <a:r>
              <a:rPr lang="en-US" dirty="0" err="1"/>
              <a:t>drugshandel</a:t>
            </a:r>
            <a:r>
              <a:rPr lang="en-US" dirty="0"/>
              <a:t>. </a:t>
            </a:r>
            <a:r>
              <a:rPr lang="en-US" dirty="0" err="1"/>
              <a:t>Sociale</a:t>
            </a:r>
            <a:r>
              <a:rPr lang="en-US" dirty="0"/>
              <a:t> </a:t>
            </a:r>
            <a:r>
              <a:rPr lang="en-US" dirty="0" err="1"/>
              <a:t>omgeving</a:t>
            </a:r>
            <a:r>
              <a:rPr lang="en-US" dirty="0"/>
              <a:t> (</a:t>
            </a:r>
            <a:r>
              <a:rPr lang="en-US" dirty="0" err="1"/>
              <a:t>familie</a:t>
            </a:r>
            <a:r>
              <a:rPr lang="en-US" dirty="0"/>
              <a:t>, </a:t>
            </a:r>
            <a:r>
              <a:rPr lang="en-US" dirty="0" err="1"/>
              <a:t>vrienden</a:t>
            </a:r>
            <a:r>
              <a:rPr lang="en-US" dirty="0"/>
              <a:t>, </a:t>
            </a:r>
            <a:r>
              <a:rPr lang="en-US" dirty="0" err="1"/>
              <a:t>buren</a:t>
            </a:r>
            <a:r>
              <a:rPr lang="en-US" dirty="0"/>
              <a:t>, </a:t>
            </a:r>
            <a:r>
              <a:rPr lang="en-US" dirty="0" err="1"/>
              <a:t>collega’s</a:t>
            </a:r>
            <a:r>
              <a:rPr lang="en-US" dirty="0"/>
              <a:t>) </a:t>
            </a:r>
            <a:r>
              <a:rPr lang="en-US" dirty="0" err="1"/>
              <a:t>typeren</a:t>
            </a:r>
            <a:r>
              <a:rPr lang="en-US" dirty="0"/>
              <a:t> hem </a:t>
            </a:r>
            <a:r>
              <a:rPr lang="en-US" dirty="0" err="1"/>
              <a:t>als</a:t>
            </a:r>
            <a:r>
              <a:rPr lang="en-US" dirty="0"/>
              <a:t> </a:t>
            </a:r>
            <a:r>
              <a:rPr lang="en-US" dirty="0" err="1"/>
              <a:t>gevaarlijk</a:t>
            </a:r>
            <a:r>
              <a:rPr lang="en-US" dirty="0"/>
              <a:t> </a:t>
            </a:r>
            <a:r>
              <a:rPr lang="en-US" dirty="0" err="1"/>
              <a:t>en</a:t>
            </a:r>
            <a:r>
              <a:rPr lang="en-US" dirty="0"/>
              <a:t> </a:t>
            </a:r>
            <a:r>
              <a:rPr lang="en-US" dirty="0" err="1"/>
              <a:t>crimineel</a:t>
            </a:r>
            <a:r>
              <a:rPr lang="en-US" dirty="0"/>
              <a:t>;</a:t>
            </a:r>
          </a:p>
          <a:p>
            <a:r>
              <a:rPr lang="en-US" dirty="0"/>
              <a:t>Man </a:t>
            </a:r>
            <a:r>
              <a:rPr lang="en-US" dirty="0" err="1"/>
              <a:t>gaat</a:t>
            </a:r>
            <a:r>
              <a:rPr lang="en-US" dirty="0"/>
              <a:t> </a:t>
            </a:r>
            <a:r>
              <a:rPr lang="en-US" dirty="0" err="1"/>
              <a:t>na</a:t>
            </a:r>
            <a:r>
              <a:rPr lang="en-US" dirty="0"/>
              <a:t> </a:t>
            </a:r>
            <a:r>
              <a:rPr lang="en-US" dirty="0" err="1"/>
              <a:t>gevangenisstraf</a:t>
            </a:r>
            <a:r>
              <a:rPr lang="en-US" dirty="0"/>
              <a:t> </a:t>
            </a:r>
            <a:r>
              <a:rPr lang="en-US" dirty="0" err="1"/>
              <a:t>solliciteren</a:t>
            </a:r>
            <a:r>
              <a:rPr lang="en-US" dirty="0"/>
              <a:t>, maar </a:t>
            </a:r>
            <a:r>
              <a:rPr lang="en-US" dirty="0" err="1"/>
              <a:t>wordt</a:t>
            </a:r>
            <a:r>
              <a:rPr lang="en-US" dirty="0"/>
              <a:t> </a:t>
            </a:r>
            <a:r>
              <a:rPr lang="en-US" dirty="0" err="1"/>
              <a:t>vanwege</a:t>
            </a:r>
            <a:r>
              <a:rPr lang="en-US" dirty="0"/>
              <a:t> </a:t>
            </a:r>
            <a:r>
              <a:rPr lang="en-US" dirty="0" err="1"/>
              <a:t>criminele</a:t>
            </a:r>
            <a:r>
              <a:rPr lang="en-US" dirty="0"/>
              <a:t> </a:t>
            </a:r>
            <a:r>
              <a:rPr lang="en-US" dirty="0" err="1"/>
              <a:t>verleden</a:t>
            </a:r>
            <a:r>
              <a:rPr lang="en-US" dirty="0"/>
              <a:t> </a:t>
            </a:r>
            <a:r>
              <a:rPr lang="en-US" dirty="0" err="1"/>
              <a:t>niet</a:t>
            </a:r>
            <a:r>
              <a:rPr lang="en-US" dirty="0"/>
              <a:t> </a:t>
            </a:r>
            <a:r>
              <a:rPr lang="en-US" dirty="0" err="1"/>
              <a:t>aangenomen</a:t>
            </a:r>
            <a:r>
              <a:rPr lang="en-US" dirty="0"/>
              <a:t>. Man </a:t>
            </a:r>
            <a:r>
              <a:rPr lang="en-US" dirty="0" err="1"/>
              <a:t>gaat</a:t>
            </a:r>
            <a:r>
              <a:rPr lang="en-US" dirty="0"/>
              <a:t> </a:t>
            </a:r>
            <a:r>
              <a:rPr lang="en-US" dirty="0" err="1"/>
              <a:t>uiteindelijk</a:t>
            </a:r>
            <a:r>
              <a:rPr lang="en-US" dirty="0"/>
              <a:t> </a:t>
            </a:r>
            <a:r>
              <a:rPr lang="en-US" dirty="0" err="1"/>
              <a:t>weer</a:t>
            </a:r>
            <a:r>
              <a:rPr lang="en-US" dirty="0"/>
              <a:t> in de </a:t>
            </a:r>
            <a:r>
              <a:rPr lang="en-US" dirty="0" err="1"/>
              <a:t>drugshandel</a:t>
            </a:r>
            <a:r>
              <a:rPr lang="en-US" dirty="0"/>
              <a:t> om </a:t>
            </a:r>
            <a:r>
              <a:rPr lang="en-US" dirty="0" err="1"/>
              <a:t>snel</a:t>
            </a:r>
            <a:r>
              <a:rPr lang="en-US" dirty="0"/>
              <a:t> </a:t>
            </a:r>
            <a:r>
              <a:rPr lang="en-US" dirty="0" err="1"/>
              <a:t>en</a:t>
            </a:r>
            <a:r>
              <a:rPr lang="en-US" dirty="0"/>
              <a:t> </a:t>
            </a:r>
            <a:r>
              <a:rPr lang="en-US" dirty="0" err="1"/>
              <a:t>makkelijk</a:t>
            </a:r>
            <a:r>
              <a:rPr lang="en-US" dirty="0"/>
              <a:t> geld </a:t>
            </a:r>
            <a:r>
              <a:rPr lang="en-US" dirty="0" err="1"/>
              <a:t>te</a:t>
            </a:r>
            <a:r>
              <a:rPr lang="en-US" dirty="0"/>
              <a:t> </a:t>
            </a:r>
            <a:r>
              <a:rPr lang="en-US" dirty="0" err="1"/>
              <a:t>verdienen</a:t>
            </a:r>
            <a:r>
              <a:rPr lang="en-US" dirty="0"/>
              <a:t> ( </a:t>
            </a:r>
            <a:r>
              <a:rPr lang="en-US" dirty="0" err="1"/>
              <a:t>gaat</a:t>
            </a:r>
            <a:r>
              <a:rPr lang="en-US" dirty="0"/>
              <a:t> </a:t>
            </a:r>
            <a:r>
              <a:rPr lang="en-US" dirty="0" err="1"/>
              <a:t>zich</a:t>
            </a:r>
            <a:r>
              <a:rPr lang="en-US" dirty="0"/>
              <a:t> </a:t>
            </a:r>
            <a:r>
              <a:rPr lang="en-US" dirty="0" err="1"/>
              <a:t>gedragen</a:t>
            </a:r>
            <a:r>
              <a:rPr lang="en-US" dirty="0"/>
              <a:t> </a:t>
            </a:r>
            <a:r>
              <a:rPr lang="en-US" dirty="0" err="1"/>
              <a:t>naar</a:t>
            </a:r>
            <a:r>
              <a:rPr lang="en-US" dirty="0"/>
              <a:t> het stemple/ stigma);</a:t>
            </a:r>
          </a:p>
          <a:p>
            <a:r>
              <a:rPr lang="en-US" dirty="0"/>
              <a:t>Man </a:t>
            </a:r>
            <a:r>
              <a:rPr lang="en-US" dirty="0" err="1"/>
              <a:t>gaat</a:t>
            </a:r>
            <a:r>
              <a:rPr lang="en-US" dirty="0"/>
              <a:t> </a:t>
            </a:r>
            <a:r>
              <a:rPr lang="en-US" dirty="0" err="1"/>
              <a:t>vooral</a:t>
            </a:r>
            <a:r>
              <a:rPr lang="en-US" dirty="0"/>
              <a:t> om met </a:t>
            </a:r>
            <a:r>
              <a:rPr lang="en-US" dirty="0" err="1"/>
              <a:t>andere</a:t>
            </a:r>
            <a:r>
              <a:rPr lang="en-US" dirty="0"/>
              <a:t> </a:t>
            </a:r>
            <a:r>
              <a:rPr lang="en-US" dirty="0" err="1"/>
              <a:t>mensen</a:t>
            </a:r>
            <a:r>
              <a:rPr lang="en-US" dirty="0"/>
              <a:t> die </a:t>
            </a:r>
            <a:r>
              <a:rPr lang="en-US" dirty="0" err="1"/>
              <a:t>aan</a:t>
            </a:r>
            <a:r>
              <a:rPr lang="en-US" dirty="0"/>
              <a:t> </a:t>
            </a:r>
            <a:r>
              <a:rPr lang="en-US" dirty="0" err="1"/>
              <a:t>drugshandel</a:t>
            </a:r>
            <a:r>
              <a:rPr lang="en-US" dirty="0"/>
              <a:t> </a:t>
            </a:r>
            <a:r>
              <a:rPr lang="en-US" dirty="0" err="1"/>
              <a:t>doen</a:t>
            </a:r>
            <a:r>
              <a:rPr lang="en-US" dirty="0"/>
              <a:t> </a:t>
            </a:r>
            <a:r>
              <a:rPr lang="en-US" dirty="0" err="1"/>
              <a:t>en</a:t>
            </a:r>
            <a:r>
              <a:rPr lang="en-US" dirty="0"/>
              <a:t> steeds minder of </a:t>
            </a:r>
            <a:r>
              <a:rPr lang="en-US" dirty="0" err="1"/>
              <a:t>niet</a:t>
            </a:r>
            <a:r>
              <a:rPr lang="en-US" dirty="0"/>
              <a:t> </a:t>
            </a:r>
            <a:r>
              <a:rPr lang="en-US" dirty="0" err="1"/>
              <a:t>meer</a:t>
            </a:r>
            <a:r>
              <a:rPr lang="en-US" dirty="0"/>
              <a:t> met </a:t>
            </a:r>
            <a:r>
              <a:rPr lang="en-US" dirty="0" err="1"/>
              <a:t>mensen</a:t>
            </a:r>
            <a:r>
              <a:rPr lang="en-US" dirty="0"/>
              <a:t> die </a:t>
            </a:r>
            <a:r>
              <a:rPr lang="en-US" dirty="0" err="1"/>
              <a:t>geen</a:t>
            </a:r>
            <a:r>
              <a:rPr lang="en-US" dirty="0"/>
              <a:t> </a:t>
            </a:r>
            <a:r>
              <a:rPr lang="en-US" dirty="0" err="1"/>
              <a:t>crimineel</a:t>
            </a:r>
            <a:r>
              <a:rPr lang="en-US" dirty="0"/>
              <a:t> </a:t>
            </a:r>
            <a:r>
              <a:rPr lang="en-US" dirty="0" err="1"/>
              <a:t>gedrag</a:t>
            </a:r>
            <a:r>
              <a:rPr lang="en-US" dirty="0"/>
              <a:t> </a:t>
            </a:r>
            <a:r>
              <a:rPr lang="en-US" dirty="0" err="1"/>
              <a:t>vertonen</a:t>
            </a:r>
            <a:r>
              <a:rPr lang="en-US" dirty="0"/>
              <a:t>;</a:t>
            </a:r>
          </a:p>
          <a:p>
            <a:r>
              <a:rPr lang="en-US" dirty="0"/>
              <a:t>Man </a:t>
            </a:r>
            <a:r>
              <a:rPr lang="en-US" dirty="0" err="1"/>
              <a:t>wordt</a:t>
            </a:r>
            <a:r>
              <a:rPr lang="en-US" dirty="0"/>
              <a:t> </a:t>
            </a:r>
            <a:r>
              <a:rPr lang="en-US" dirty="0" err="1"/>
              <a:t>na</a:t>
            </a:r>
            <a:r>
              <a:rPr lang="en-US" dirty="0"/>
              <a:t> </a:t>
            </a:r>
            <a:r>
              <a:rPr lang="en-US" dirty="0" err="1"/>
              <a:t>verloop</a:t>
            </a:r>
            <a:r>
              <a:rPr lang="en-US" dirty="0"/>
              <a:t> van </a:t>
            </a:r>
            <a:r>
              <a:rPr lang="en-US" dirty="0" err="1"/>
              <a:t>tijd</a:t>
            </a:r>
            <a:r>
              <a:rPr lang="en-US" dirty="0"/>
              <a:t> door de </a:t>
            </a:r>
            <a:r>
              <a:rPr lang="en-US" dirty="0" err="1"/>
              <a:t>politie</a:t>
            </a:r>
            <a:r>
              <a:rPr lang="en-US" dirty="0"/>
              <a:t> </a:t>
            </a:r>
            <a:r>
              <a:rPr lang="en-US" dirty="0" err="1"/>
              <a:t>opgepakt</a:t>
            </a:r>
            <a:r>
              <a:rPr lang="en-US" dirty="0"/>
              <a:t> op </a:t>
            </a:r>
            <a:r>
              <a:rPr lang="en-US" dirty="0" err="1"/>
              <a:t>verdenking</a:t>
            </a:r>
            <a:r>
              <a:rPr lang="en-US" dirty="0"/>
              <a:t> van </a:t>
            </a:r>
            <a:r>
              <a:rPr lang="en-US" dirty="0" err="1"/>
              <a:t>drugshandel</a:t>
            </a:r>
            <a:r>
              <a:rPr lang="en-US" dirty="0"/>
              <a:t>. De </a:t>
            </a:r>
            <a:r>
              <a:rPr lang="en-US" dirty="0" err="1"/>
              <a:t>officier</a:t>
            </a:r>
            <a:r>
              <a:rPr lang="en-US" dirty="0"/>
              <a:t> van </a:t>
            </a:r>
            <a:r>
              <a:rPr lang="en-US" dirty="0" err="1"/>
              <a:t>justitie</a:t>
            </a:r>
            <a:r>
              <a:rPr lang="en-US" dirty="0"/>
              <a:t> </a:t>
            </a:r>
            <a:r>
              <a:rPr lang="en-US" dirty="0" err="1"/>
              <a:t>laat</a:t>
            </a:r>
            <a:r>
              <a:rPr lang="en-US" dirty="0"/>
              <a:t> de man (</a:t>
            </a:r>
            <a:r>
              <a:rPr lang="en-US" dirty="0" err="1"/>
              <a:t>weer</a:t>
            </a:r>
            <a:r>
              <a:rPr lang="en-US" dirty="0"/>
              <a:t>) </a:t>
            </a:r>
            <a:r>
              <a:rPr lang="en-US" dirty="0" err="1"/>
              <a:t>voor</a:t>
            </a:r>
            <a:r>
              <a:rPr lang="en-US" dirty="0"/>
              <a:t> de </a:t>
            </a:r>
            <a:r>
              <a:rPr lang="en-US" dirty="0" err="1"/>
              <a:t>rechter</a:t>
            </a:r>
            <a:r>
              <a:rPr lang="en-US" dirty="0"/>
              <a:t> </a:t>
            </a:r>
            <a:r>
              <a:rPr lang="en-US" dirty="0" err="1"/>
              <a:t>komen</a:t>
            </a:r>
            <a:r>
              <a:rPr lang="en-US" dirty="0"/>
              <a:t>. De </a:t>
            </a:r>
            <a:r>
              <a:rPr lang="en-US" dirty="0" err="1"/>
              <a:t>rechter</a:t>
            </a:r>
            <a:r>
              <a:rPr lang="en-US" dirty="0"/>
              <a:t> </a:t>
            </a:r>
            <a:r>
              <a:rPr lang="en-US" dirty="0" err="1"/>
              <a:t>veroordeelt</a:t>
            </a:r>
            <a:r>
              <a:rPr lang="en-US" dirty="0"/>
              <a:t> de man. De </a:t>
            </a:r>
            <a:r>
              <a:rPr lang="en-US" dirty="0" err="1"/>
              <a:t>sociale</a:t>
            </a:r>
            <a:r>
              <a:rPr lang="en-US" dirty="0"/>
              <a:t> </a:t>
            </a:r>
            <a:r>
              <a:rPr lang="en-US" dirty="0" err="1"/>
              <a:t>omgeving</a:t>
            </a:r>
            <a:r>
              <a:rPr lang="en-US" dirty="0"/>
              <a:t> </a:t>
            </a:r>
            <a:r>
              <a:rPr lang="en-US" dirty="0" err="1"/>
              <a:t>ziet</a:t>
            </a:r>
            <a:r>
              <a:rPr lang="en-US" dirty="0"/>
              <a:t> </a:t>
            </a:r>
            <a:r>
              <a:rPr lang="en-US" dirty="0" err="1"/>
              <a:t>dat</a:t>
            </a:r>
            <a:r>
              <a:rPr lang="en-US" dirty="0"/>
              <a:t> het door </a:t>
            </a:r>
            <a:r>
              <a:rPr lang="en-US" dirty="0" err="1"/>
              <a:t>hun</a:t>
            </a:r>
            <a:r>
              <a:rPr lang="en-US" dirty="0"/>
              <a:t> </a:t>
            </a:r>
            <a:r>
              <a:rPr lang="en-US" dirty="0" err="1"/>
              <a:t>gegeven</a:t>
            </a:r>
            <a:r>
              <a:rPr lang="en-US" dirty="0"/>
              <a:t> </a:t>
            </a:r>
            <a:r>
              <a:rPr lang="en-US" dirty="0" err="1"/>
              <a:t>stempel</a:t>
            </a:r>
            <a:r>
              <a:rPr lang="en-US" dirty="0"/>
              <a:t>/ stigma/ </a:t>
            </a:r>
            <a:r>
              <a:rPr lang="en-US" dirty="0" err="1"/>
              <a:t>brandmerk</a:t>
            </a:r>
            <a:r>
              <a:rPr lang="en-US" dirty="0"/>
              <a:t> </a:t>
            </a:r>
            <a:r>
              <a:rPr lang="en-US" dirty="0" err="1"/>
              <a:t>klopt</a:t>
            </a:r>
            <a:r>
              <a:rPr lang="en-US" dirty="0"/>
              <a:t> </a:t>
            </a:r>
            <a:r>
              <a:rPr lang="en-US" dirty="0" err="1"/>
              <a:t>en</a:t>
            </a:r>
            <a:r>
              <a:rPr lang="en-US" dirty="0"/>
              <a:t> </a:t>
            </a:r>
            <a:r>
              <a:rPr lang="en-US" dirty="0" err="1"/>
              <a:t>ziet</a:t>
            </a:r>
            <a:r>
              <a:rPr lang="en-US" dirty="0"/>
              <a:t> </a:t>
            </a:r>
            <a:r>
              <a:rPr lang="en-US" dirty="0" err="1"/>
              <a:t>zijn</a:t>
            </a:r>
            <a:r>
              <a:rPr lang="en-US" dirty="0"/>
              <a:t>/ </a:t>
            </a:r>
            <a:r>
              <a:rPr lang="en-US" dirty="0" err="1"/>
              <a:t>haar</a:t>
            </a:r>
            <a:r>
              <a:rPr lang="en-US" dirty="0"/>
              <a:t> </a:t>
            </a:r>
            <a:r>
              <a:rPr lang="en-US" dirty="0" err="1"/>
              <a:t>bevestiging</a:t>
            </a:r>
            <a:r>
              <a:rPr lang="en-US" dirty="0"/>
              <a:t> </a:t>
            </a:r>
            <a:r>
              <a:rPr lang="en-US" dirty="0" err="1"/>
              <a:t>daarvan</a:t>
            </a:r>
            <a:r>
              <a:rPr lang="en-US" dirty="0"/>
              <a:t> in de </a:t>
            </a:r>
            <a:r>
              <a:rPr lang="en-US" dirty="0" err="1"/>
              <a:t>veroordeling</a:t>
            </a:r>
            <a:r>
              <a:rPr lang="en-US" dirty="0"/>
              <a:t> van de man door de </a:t>
            </a:r>
            <a:r>
              <a:rPr lang="en-US" dirty="0" err="1"/>
              <a:t>rechter</a:t>
            </a:r>
            <a:r>
              <a:rPr lang="en-US" dirty="0"/>
              <a:t>. </a:t>
            </a:r>
            <a:br>
              <a:rPr lang="en-US" dirty="0"/>
            </a:br>
            <a:r>
              <a:rPr lang="en-US" dirty="0"/>
              <a:t>(self fulfilling prophecy)</a:t>
            </a:r>
            <a:endParaRPr lang="nl-NL" dirty="0"/>
          </a:p>
        </p:txBody>
      </p:sp>
    </p:spTree>
    <p:extLst>
      <p:ext uri="{BB962C8B-B14F-4D97-AF65-F5344CB8AC3E}">
        <p14:creationId xmlns:p14="http://schemas.microsoft.com/office/powerpoint/2010/main" val="387093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B73E08-E99F-A19E-197E-2DE3FEDC0211}"/>
              </a:ext>
            </a:extLst>
          </p:cNvPr>
          <p:cNvSpPr>
            <a:spLocks noGrp="1"/>
          </p:cNvSpPr>
          <p:nvPr>
            <p:ph type="title"/>
          </p:nvPr>
        </p:nvSpPr>
        <p:spPr/>
        <p:txBody>
          <a:bodyPr/>
          <a:lstStyle/>
          <a:p>
            <a:r>
              <a:rPr lang="en-US" dirty="0" err="1"/>
              <a:t>Kritiek</a:t>
            </a:r>
            <a:r>
              <a:rPr lang="en-US" dirty="0"/>
              <a:t> op de </a:t>
            </a:r>
            <a:r>
              <a:rPr lang="en-US" dirty="0" err="1"/>
              <a:t>etiketteringstheorie</a:t>
            </a:r>
            <a:r>
              <a:rPr lang="en-US" dirty="0"/>
              <a:t>:</a:t>
            </a:r>
            <a:endParaRPr lang="nl-NL" dirty="0"/>
          </a:p>
        </p:txBody>
      </p:sp>
      <p:sp>
        <p:nvSpPr>
          <p:cNvPr id="3" name="Tijdelijke aanduiding voor inhoud 2">
            <a:extLst>
              <a:ext uri="{FF2B5EF4-FFF2-40B4-BE49-F238E27FC236}">
                <a16:creationId xmlns:a16="http://schemas.microsoft.com/office/drawing/2014/main" id="{9A5A8F86-5E25-F959-9285-6666CADE1A1E}"/>
              </a:ext>
            </a:extLst>
          </p:cNvPr>
          <p:cNvSpPr>
            <a:spLocks noGrp="1"/>
          </p:cNvSpPr>
          <p:nvPr>
            <p:ph idx="1"/>
          </p:nvPr>
        </p:nvSpPr>
        <p:spPr/>
        <p:txBody>
          <a:bodyPr/>
          <a:lstStyle/>
          <a:p>
            <a:pPr marL="0" indent="0">
              <a:buNone/>
            </a:pPr>
            <a:r>
              <a:rPr lang="en-US" dirty="0"/>
              <a:t>O</a:t>
            </a:r>
            <a:r>
              <a:rPr lang="nl-NL" dirty="0"/>
              <a:t>p de etiketteringstheorie valt enige kritiek te geven:</a:t>
            </a:r>
          </a:p>
          <a:p>
            <a:pPr marL="0" indent="0">
              <a:buNone/>
            </a:pPr>
            <a:endParaRPr lang="nl-NL" dirty="0"/>
          </a:p>
          <a:p>
            <a:pPr>
              <a:buFontTx/>
              <a:buChar char="-"/>
            </a:pPr>
            <a:r>
              <a:rPr lang="nl-NL" dirty="0"/>
              <a:t>Hoe kan het dat de ene persoon wel overgaat tot crimineel gedrag en de andere persoon niet als de reactie van de samenleving zo bepalend is?</a:t>
            </a:r>
          </a:p>
          <a:p>
            <a:pPr>
              <a:buFontTx/>
              <a:buChar char="-"/>
            </a:pPr>
            <a:r>
              <a:rPr lang="nl-NL" dirty="0"/>
              <a:t>De theorie verklaar alleen maar HOE mensen zonder macht overgaan tot criminaliteit. Een </a:t>
            </a:r>
            <a:r>
              <a:rPr lang="nl-NL" dirty="0" err="1"/>
              <a:t>verklering</a:t>
            </a:r>
            <a:r>
              <a:rPr lang="nl-NL" dirty="0"/>
              <a:t> voor ‘ witteboordencriminaliteit’ of beroepsmisdadigers wordt niet gegeven. </a:t>
            </a:r>
          </a:p>
        </p:txBody>
      </p:sp>
    </p:spTree>
    <p:extLst>
      <p:ext uri="{BB962C8B-B14F-4D97-AF65-F5344CB8AC3E}">
        <p14:creationId xmlns:p14="http://schemas.microsoft.com/office/powerpoint/2010/main" val="135458153"/>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444</TotalTime>
  <Words>2280</Words>
  <Application>Microsoft Office PowerPoint</Application>
  <PresentationFormat>Breedbeeld</PresentationFormat>
  <Paragraphs>179</Paragraphs>
  <Slides>24</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24</vt:i4>
      </vt:variant>
    </vt:vector>
  </HeadingPairs>
  <TitlesOfParts>
    <vt:vector size="28" baseType="lpstr">
      <vt:lpstr>Arial</vt:lpstr>
      <vt:lpstr>Calibri</vt:lpstr>
      <vt:lpstr>Calibri Light</vt:lpstr>
      <vt:lpstr>Kantoorthema</vt:lpstr>
      <vt:lpstr>Binding H4.3:  Biologische en psychologische theorieën</vt:lpstr>
      <vt:lpstr>Biologische (antropologische) theorie:</vt:lpstr>
      <vt:lpstr>Sociobiologische theorieën:</vt:lpstr>
      <vt:lpstr>   Psychologische en/ of Psycho- analytische model: Voorbeeld van een theorie: Aangeleerd gedrag theorie </vt:lpstr>
      <vt:lpstr>Sociaal- psychologische theorieën: Een voorbeeld: de etiketteringstheorie</vt:lpstr>
      <vt:lpstr>Wetenschappelijk onderzoek naar psychologische en/ of psycho- analytische factoren.</vt:lpstr>
      <vt:lpstr>Etiketteringstheorie:</vt:lpstr>
      <vt:lpstr>Voorbeeld bij de etiketteringstheorie in de praktijk</vt:lpstr>
      <vt:lpstr>Kritiek op de etiketteringstheorie:</vt:lpstr>
      <vt:lpstr>Binding H4.4: Sociologische theorieën</vt:lpstr>
      <vt:lpstr>Bindingstheorie (ook wel: Integratietheorie)</vt:lpstr>
      <vt:lpstr>Verdere uitleg Bindingstheorie:</vt:lpstr>
      <vt:lpstr>Verdere uitleg Bindingstheorie</vt:lpstr>
      <vt:lpstr>Voordelen en nadelen van de Bindingstheorie:</vt:lpstr>
      <vt:lpstr>Bindingstheorie versus criminelen straffen</vt:lpstr>
      <vt:lpstr>Bindingstheorie, straffen en doelen van straffen</vt:lpstr>
      <vt:lpstr>Binding H4.4: Sociologische theorieën</vt:lpstr>
      <vt:lpstr>De anomietheorie</vt:lpstr>
      <vt:lpstr>De anomietheorie, verder uitgelegd</vt:lpstr>
      <vt:lpstr>Kritiek op de anomietheorie van Merton</vt:lpstr>
      <vt:lpstr>Anomietheorie, verkort en simpeler uitgelegd</vt:lpstr>
      <vt:lpstr>Sociale controle theorie</vt:lpstr>
      <vt:lpstr>Economische theorie en ontstaan van criminaliteit</vt:lpstr>
      <vt:lpstr>Gelegenheidstheorie/ Rationele keuzetheorie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Binding H4.3:  Biologische en psychologische theorieën</dc:title>
  <dc:creator>Fluitsma, D.W.P.M. (Daniel)</dc:creator>
  <cp:lastModifiedBy>Fluitsma, D.W.P.M. (Daniel)</cp:lastModifiedBy>
  <cp:revision>2</cp:revision>
  <dcterms:created xsi:type="dcterms:W3CDTF">2022-06-28T06:34:47Z</dcterms:created>
  <dcterms:modified xsi:type="dcterms:W3CDTF">2022-06-28T13:59:11Z</dcterms:modified>
</cp:coreProperties>
</file>